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0" r:id="rId4"/>
    <p:sldMasterId id="2147483683" r:id="rId5"/>
    <p:sldMasterId id="2147483695" r:id="rId6"/>
    <p:sldMasterId id="2147483705" r:id="rId7"/>
    <p:sldMasterId id="2147483712" r:id="rId8"/>
  </p:sldMasterIdLst>
  <p:notesMasterIdLst>
    <p:notesMasterId r:id="rId110"/>
  </p:notesMasterIdLst>
  <p:sldIdLst>
    <p:sldId id="256" r:id="rId9"/>
    <p:sldId id="547" r:id="rId10"/>
    <p:sldId id="431" r:id="rId11"/>
    <p:sldId id="495" r:id="rId12"/>
    <p:sldId id="544" r:id="rId13"/>
    <p:sldId id="545" r:id="rId14"/>
    <p:sldId id="546" r:id="rId15"/>
    <p:sldId id="445" r:id="rId16"/>
    <p:sldId id="463" r:id="rId17"/>
    <p:sldId id="461" r:id="rId18"/>
    <p:sldId id="451" r:id="rId19"/>
    <p:sldId id="452" r:id="rId20"/>
    <p:sldId id="453" r:id="rId21"/>
    <p:sldId id="454" r:id="rId22"/>
    <p:sldId id="462" r:id="rId23"/>
    <p:sldId id="455" r:id="rId24"/>
    <p:sldId id="540" r:id="rId25"/>
    <p:sldId id="601" r:id="rId26"/>
    <p:sldId id="600" r:id="rId27"/>
    <p:sldId id="564" r:id="rId28"/>
    <p:sldId id="565" r:id="rId29"/>
    <p:sldId id="566" r:id="rId30"/>
    <p:sldId id="567" r:id="rId31"/>
    <p:sldId id="568" r:id="rId32"/>
    <p:sldId id="569" r:id="rId33"/>
    <p:sldId id="570" r:id="rId34"/>
    <p:sldId id="571" r:id="rId35"/>
    <p:sldId id="572" r:id="rId36"/>
    <p:sldId id="573" r:id="rId37"/>
    <p:sldId id="574" r:id="rId38"/>
    <p:sldId id="575" r:id="rId39"/>
    <p:sldId id="576" r:id="rId40"/>
    <p:sldId id="577" r:id="rId41"/>
    <p:sldId id="578" r:id="rId42"/>
    <p:sldId id="579" r:id="rId43"/>
    <p:sldId id="580" r:id="rId44"/>
    <p:sldId id="581" r:id="rId45"/>
    <p:sldId id="582" r:id="rId46"/>
    <p:sldId id="583" r:id="rId47"/>
    <p:sldId id="584" r:id="rId48"/>
    <p:sldId id="585" r:id="rId49"/>
    <p:sldId id="586" r:id="rId50"/>
    <p:sldId id="587" r:id="rId51"/>
    <p:sldId id="588" r:id="rId52"/>
    <p:sldId id="589" r:id="rId53"/>
    <p:sldId id="590" r:id="rId54"/>
    <p:sldId id="591" r:id="rId55"/>
    <p:sldId id="592" r:id="rId56"/>
    <p:sldId id="593" r:id="rId57"/>
    <p:sldId id="594" r:id="rId58"/>
    <p:sldId id="595" r:id="rId59"/>
    <p:sldId id="596" r:id="rId60"/>
    <p:sldId id="597" r:id="rId61"/>
    <p:sldId id="598" r:id="rId62"/>
    <p:sldId id="599" r:id="rId63"/>
    <p:sldId id="402" r:id="rId64"/>
    <p:sldId id="464" r:id="rId65"/>
    <p:sldId id="468" r:id="rId66"/>
    <p:sldId id="469" r:id="rId67"/>
    <p:sldId id="470" r:id="rId68"/>
    <p:sldId id="471" r:id="rId69"/>
    <p:sldId id="472" r:id="rId70"/>
    <p:sldId id="473" r:id="rId71"/>
    <p:sldId id="474" r:id="rId72"/>
    <p:sldId id="475" r:id="rId73"/>
    <p:sldId id="476" r:id="rId74"/>
    <p:sldId id="477" r:id="rId75"/>
    <p:sldId id="478" r:id="rId76"/>
    <p:sldId id="479" r:id="rId77"/>
    <p:sldId id="480" r:id="rId78"/>
    <p:sldId id="481" r:id="rId79"/>
    <p:sldId id="482" r:id="rId80"/>
    <p:sldId id="483" r:id="rId81"/>
    <p:sldId id="484" r:id="rId82"/>
    <p:sldId id="485" r:id="rId83"/>
    <p:sldId id="487" r:id="rId84"/>
    <p:sldId id="561" r:id="rId85"/>
    <p:sldId id="562" r:id="rId86"/>
    <p:sldId id="560" r:id="rId87"/>
    <p:sldId id="559" r:id="rId88"/>
    <p:sldId id="488" r:id="rId89"/>
    <p:sldId id="496" r:id="rId90"/>
    <p:sldId id="497" r:id="rId91"/>
    <p:sldId id="498" r:id="rId92"/>
    <p:sldId id="499" r:id="rId93"/>
    <p:sldId id="489" r:id="rId94"/>
    <p:sldId id="563" r:id="rId95"/>
    <p:sldId id="491" r:id="rId96"/>
    <p:sldId id="548" r:id="rId97"/>
    <p:sldId id="549" r:id="rId98"/>
    <p:sldId id="550" r:id="rId99"/>
    <p:sldId id="551" r:id="rId100"/>
    <p:sldId id="552" r:id="rId101"/>
    <p:sldId id="553" r:id="rId102"/>
    <p:sldId id="554" r:id="rId103"/>
    <p:sldId id="555" r:id="rId104"/>
    <p:sldId id="556" r:id="rId105"/>
    <p:sldId id="557" r:id="rId106"/>
    <p:sldId id="558" r:id="rId107"/>
    <p:sldId id="543" r:id="rId108"/>
    <p:sldId id="459" r:id="rId109"/>
  </p:sldIdLst>
  <p:sldSz cx="9144000" cy="6858000" type="screen4x3"/>
  <p:notesSz cx="7010400" cy="9296400"/>
  <p:embeddedFontLst>
    <p:embeddedFont>
      <p:font typeface="Roboto Condensed Light" panose="020B0604020202020204" charset="0"/>
      <p:regular r:id="rId111"/>
      <p:bold r:id="rId112"/>
      <p:italic r:id="rId113"/>
      <p:boldItalic r:id="rId114"/>
    </p:embeddedFont>
    <p:embeddedFont>
      <p:font typeface="Calibri" panose="020F0502020204030204" pitchFamily="34" charset="0"/>
      <p:regular r:id="rId115"/>
      <p:bold r:id="rId116"/>
      <p:italic r:id="rId117"/>
      <p:boldItalic r:id="rId118"/>
    </p:embeddedFont>
    <p:embeddedFont>
      <p:font typeface="Roboto Light" panose="020B0604020202020204" charset="0"/>
      <p:regular r:id="rId119"/>
    </p:embeddedFont>
    <p:embeddedFont>
      <p:font typeface="Roboto" panose="020B0604020202020204" charset="0"/>
      <p:regular r:id="rId120"/>
      <p:bold r:id="rId121"/>
      <p:italic r:id="rId122"/>
      <p:boldItalic r:id="rId12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3" userDrawn="1">
          <p15:clr>
            <a:srgbClr val="A4A3A4"/>
          </p15:clr>
        </p15:guide>
        <p15:guide id="2" pos="1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934B"/>
    <a:srgbClr val="857437"/>
    <a:srgbClr val="262626"/>
    <a:srgbClr val="EEB2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67" autoAdjust="0"/>
    <p:restoredTop sz="94660"/>
  </p:normalViewPr>
  <p:slideViewPr>
    <p:cSldViewPr snapToGrid="0">
      <p:cViewPr varScale="1">
        <p:scale>
          <a:sx n="65" d="100"/>
          <a:sy n="65" d="100"/>
        </p:scale>
        <p:origin x="1144" y="40"/>
      </p:cViewPr>
      <p:guideLst>
        <p:guide orient="horz" pos="773"/>
        <p:guide pos="18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font" Target="fonts/font7.fntdata"/><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font" Target="fonts/font2.fntdata"/><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font" Target="fonts/font13.fntdata"/><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font" Target="fonts/font3.fntdata"/><Relationship Id="rId118" Type="http://schemas.openxmlformats.org/officeDocument/2006/relationships/font" Target="fonts/font8.fntdata"/><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presProps" Target="presProp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font" Target="fonts/font4.fntdata"/><Relationship Id="rId119" Type="http://schemas.openxmlformats.org/officeDocument/2006/relationships/font" Target="fonts/font9.fntdata"/><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font" Target="fonts/font10.fntdata"/><Relationship Id="rId125"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notesMaster" Target="notesMasters/notesMaster1.xml"/><Relationship Id="rId115" Type="http://schemas.openxmlformats.org/officeDocument/2006/relationships/font" Target="fonts/font5.fntdata"/><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font" Target="fonts/font11.fntdata"/><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font" Target="fonts/font6.fntdata"/><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font" Target="fonts/font1.fntdata"/><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97F7FF-446A-403E-A47F-493ADB53F49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04833C6-122C-400D-9836-A8F6EE3459DE}">
      <dgm:prSet phldrT="[Text]" custT="1"/>
      <dgm:spPr>
        <a:solidFill>
          <a:srgbClr val="B3A369"/>
        </a:solidFill>
      </dgm:spPr>
      <dgm:t>
        <a:bodyPr/>
        <a:lstStyle/>
        <a:p>
          <a:r>
            <a:rPr lang="en-US" sz="2400">
              <a:latin typeface="Roboto"/>
              <a:ea typeface="Roboto"/>
              <a:cs typeface="Arial"/>
            </a:rPr>
            <a:t>Employee Cost Detail</a:t>
          </a:r>
          <a:endParaRPr lang="en-US" sz="2400"/>
        </a:p>
      </dgm:t>
    </dgm:pt>
    <dgm:pt modelId="{A8A695E9-961B-4880-B9D0-D824047395F4}" type="parTrans" cxnId="{97B9E06E-2AF1-4E6A-AFAB-D9F6E99F29A9}">
      <dgm:prSet/>
      <dgm:spPr/>
      <dgm:t>
        <a:bodyPr/>
        <a:lstStyle/>
        <a:p>
          <a:endParaRPr lang="en-US"/>
        </a:p>
      </dgm:t>
    </dgm:pt>
    <dgm:pt modelId="{D1A4545B-1A4E-4D85-B5CF-BD9AF3805BC7}" type="sibTrans" cxnId="{97B9E06E-2AF1-4E6A-AFAB-D9F6E99F29A9}">
      <dgm:prSet/>
      <dgm:spPr/>
      <dgm:t>
        <a:bodyPr/>
        <a:lstStyle/>
        <a:p>
          <a:endParaRPr lang="en-US"/>
        </a:p>
      </dgm:t>
    </dgm:pt>
    <dgm:pt modelId="{F48884F1-4918-48C3-9F95-0387E88A232C}">
      <dgm:prSet phldrT="[Text]" custT="1"/>
      <dgm:spPr>
        <a:solidFill>
          <a:srgbClr val="003057"/>
        </a:solidFill>
      </dgm:spPr>
      <dgm:t>
        <a:bodyPr/>
        <a:lstStyle/>
        <a:p>
          <a:r>
            <a:rPr lang="en-US" sz="2400">
              <a:latin typeface="Roboto"/>
              <a:ea typeface="Roboto"/>
              <a:cs typeface="Arial"/>
            </a:rPr>
            <a:t>Monthly Project Cost Detail Report</a:t>
          </a:r>
          <a:endParaRPr lang="en-US" sz="2400"/>
        </a:p>
      </dgm:t>
    </dgm:pt>
    <dgm:pt modelId="{FE6B8C56-6512-4BDE-8BB4-699593B8C38C}" type="parTrans" cxnId="{B21688F7-EC9D-4E9C-85E9-1BBB02F9B1FC}">
      <dgm:prSet/>
      <dgm:spPr/>
      <dgm:t>
        <a:bodyPr/>
        <a:lstStyle/>
        <a:p>
          <a:endParaRPr lang="en-US"/>
        </a:p>
      </dgm:t>
    </dgm:pt>
    <dgm:pt modelId="{8EDBBF76-AFD1-41A4-B57F-3DFB8EC9C8EF}" type="sibTrans" cxnId="{B21688F7-EC9D-4E9C-85E9-1BBB02F9B1FC}">
      <dgm:prSet/>
      <dgm:spPr/>
      <dgm:t>
        <a:bodyPr/>
        <a:lstStyle/>
        <a:p>
          <a:endParaRPr lang="en-US"/>
        </a:p>
      </dgm:t>
    </dgm:pt>
    <dgm:pt modelId="{E938DBA5-7DE3-447C-9872-F731646B8BE8}">
      <dgm:prSet phldrT="[Text]" custT="1"/>
      <dgm:spPr>
        <a:solidFill>
          <a:srgbClr val="003057"/>
        </a:solidFill>
      </dgm:spPr>
      <dgm:t>
        <a:bodyPr/>
        <a:lstStyle/>
        <a:p>
          <a:r>
            <a:rPr lang="en-US" sz="2400">
              <a:latin typeface="Roboto"/>
              <a:ea typeface="Roboto"/>
              <a:cs typeface="Arial"/>
            </a:rPr>
            <a:t>Ad Hoc Salary Detail Lite</a:t>
          </a:r>
          <a:endParaRPr lang="en-US" sz="2400"/>
        </a:p>
      </dgm:t>
    </dgm:pt>
    <dgm:pt modelId="{137D6A5D-580D-40B3-A58E-857C6AF6613A}" type="parTrans" cxnId="{8E33FACE-491F-4D45-A4C5-67CBC808AC48}">
      <dgm:prSet/>
      <dgm:spPr/>
      <dgm:t>
        <a:bodyPr/>
        <a:lstStyle/>
        <a:p>
          <a:endParaRPr lang="en-US"/>
        </a:p>
      </dgm:t>
    </dgm:pt>
    <dgm:pt modelId="{F4098EC2-BC8E-4118-A955-0BC580A8F0D2}" type="sibTrans" cxnId="{8E33FACE-491F-4D45-A4C5-67CBC808AC48}">
      <dgm:prSet/>
      <dgm:spPr/>
      <dgm:t>
        <a:bodyPr/>
        <a:lstStyle/>
        <a:p>
          <a:endParaRPr lang="en-US"/>
        </a:p>
      </dgm:t>
    </dgm:pt>
    <dgm:pt modelId="{B38C35A5-75B1-4782-9BFF-1FD7A433AF21}">
      <dgm:prSet phldrT="[Text]" custT="1"/>
      <dgm:spPr>
        <a:solidFill>
          <a:srgbClr val="808080"/>
        </a:solidFill>
      </dgm:spPr>
      <dgm:t>
        <a:bodyPr/>
        <a:lstStyle/>
        <a:p>
          <a:r>
            <a:rPr lang="en-US" sz="2400">
              <a:latin typeface="Roboto"/>
              <a:ea typeface="Roboto"/>
              <a:cs typeface="Arial"/>
            </a:rPr>
            <a:t>Undesignated Sponsored Justification</a:t>
          </a:r>
          <a:endParaRPr lang="en-US" sz="2400"/>
        </a:p>
      </dgm:t>
    </dgm:pt>
    <dgm:pt modelId="{AEFB8E11-7701-49F8-83EE-D8F181BC943A}" type="parTrans" cxnId="{464A25CB-D4CB-462B-8046-6EA1D2A7F570}">
      <dgm:prSet/>
      <dgm:spPr/>
      <dgm:t>
        <a:bodyPr/>
        <a:lstStyle/>
        <a:p>
          <a:endParaRPr lang="en-US"/>
        </a:p>
      </dgm:t>
    </dgm:pt>
    <dgm:pt modelId="{CB1442FC-345D-48A8-8F09-3E5E3C5C4B1F}" type="sibTrans" cxnId="{464A25CB-D4CB-462B-8046-6EA1D2A7F570}">
      <dgm:prSet/>
      <dgm:spPr/>
      <dgm:t>
        <a:bodyPr/>
        <a:lstStyle/>
        <a:p>
          <a:endParaRPr lang="en-US"/>
        </a:p>
      </dgm:t>
    </dgm:pt>
    <dgm:pt modelId="{43E3499F-A7B9-4D84-B3BD-74F2B487A3EA}" type="pres">
      <dgm:prSet presAssocID="{D897F7FF-446A-403E-A47F-493ADB53F495}" presName="diagram" presStyleCnt="0">
        <dgm:presLayoutVars>
          <dgm:dir/>
          <dgm:resizeHandles val="exact"/>
        </dgm:presLayoutVars>
      </dgm:prSet>
      <dgm:spPr/>
      <dgm:t>
        <a:bodyPr/>
        <a:lstStyle/>
        <a:p>
          <a:endParaRPr lang="en-US"/>
        </a:p>
      </dgm:t>
    </dgm:pt>
    <dgm:pt modelId="{921EDB6C-F460-42EC-A739-E83D9BACECF7}" type="pres">
      <dgm:prSet presAssocID="{D04833C6-122C-400D-9836-A8F6EE3459DE}" presName="node" presStyleLbl="node1" presStyleIdx="0" presStyleCnt="4">
        <dgm:presLayoutVars>
          <dgm:bulletEnabled val="1"/>
        </dgm:presLayoutVars>
      </dgm:prSet>
      <dgm:spPr/>
      <dgm:t>
        <a:bodyPr/>
        <a:lstStyle/>
        <a:p>
          <a:endParaRPr lang="en-US"/>
        </a:p>
      </dgm:t>
    </dgm:pt>
    <dgm:pt modelId="{61801EF8-B6CE-402A-8114-8B0031B741B6}" type="pres">
      <dgm:prSet presAssocID="{D1A4545B-1A4E-4D85-B5CF-BD9AF3805BC7}" presName="sibTrans" presStyleCnt="0"/>
      <dgm:spPr/>
    </dgm:pt>
    <dgm:pt modelId="{12D9FF87-006A-49F1-A22F-2566848FF56A}" type="pres">
      <dgm:prSet presAssocID="{F48884F1-4918-48C3-9F95-0387E88A232C}" presName="node" presStyleLbl="node1" presStyleIdx="1" presStyleCnt="4">
        <dgm:presLayoutVars>
          <dgm:bulletEnabled val="1"/>
        </dgm:presLayoutVars>
      </dgm:prSet>
      <dgm:spPr/>
      <dgm:t>
        <a:bodyPr/>
        <a:lstStyle/>
        <a:p>
          <a:endParaRPr lang="en-US"/>
        </a:p>
      </dgm:t>
    </dgm:pt>
    <dgm:pt modelId="{A3C3C056-CC03-4F97-BC75-501979B44F56}" type="pres">
      <dgm:prSet presAssocID="{8EDBBF76-AFD1-41A4-B57F-3DFB8EC9C8EF}" presName="sibTrans" presStyleCnt="0"/>
      <dgm:spPr/>
    </dgm:pt>
    <dgm:pt modelId="{BDCA9B49-A607-49F6-8D91-01A14BE8818D}" type="pres">
      <dgm:prSet presAssocID="{E938DBA5-7DE3-447C-9872-F731646B8BE8}" presName="node" presStyleLbl="node1" presStyleIdx="2" presStyleCnt="4">
        <dgm:presLayoutVars>
          <dgm:bulletEnabled val="1"/>
        </dgm:presLayoutVars>
      </dgm:prSet>
      <dgm:spPr/>
      <dgm:t>
        <a:bodyPr/>
        <a:lstStyle/>
        <a:p>
          <a:endParaRPr lang="en-US"/>
        </a:p>
      </dgm:t>
    </dgm:pt>
    <dgm:pt modelId="{3C2F8183-8F30-493A-8E73-E4715D2453CB}" type="pres">
      <dgm:prSet presAssocID="{F4098EC2-BC8E-4118-A955-0BC580A8F0D2}" presName="sibTrans" presStyleCnt="0"/>
      <dgm:spPr/>
    </dgm:pt>
    <dgm:pt modelId="{64E04EC9-F190-406D-8E02-40B9EA41BC5C}" type="pres">
      <dgm:prSet presAssocID="{B38C35A5-75B1-4782-9BFF-1FD7A433AF21}" presName="node" presStyleLbl="node1" presStyleIdx="3" presStyleCnt="4" custLinFactNeighborX="-768">
        <dgm:presLayoutVars>
          <dgm:bulletEnabled val="1"/>
        </dgm:presLayoutVars>
      </dgm:prSet>
      <dgm:spPr/>
      <dgm:t>
        <a:bodyPr/>
        <a:lstStyle/>
        <a:p>
          <a:endParaRPr lang="en-US"/>
        </a:p>
      </dgm:t>
    </dgm:pt>
  </dgm:ptLst>
  <dgm:cxnLst>
    <dgm:cxn modelId="{9EEC71A8-7EA6-42E4-AB75-7873B85B5EB2}" type="presOf" srcId="{B38C35A5-75B1-4782-9BFF-1FD7A433AF21}" destId="{64E04EC9-F190-406D-8E02-40B9EA41BC5C}" srcOrd="0" destOrd="0" presId="urn:microsoft.com/office/officeart/2005/8/layout/default"/>
    <dgm:cxn modelId="{0AD3665F-7385-4480-B638-904AF73FC6B8}" type="presOf" srcId="{D897F7FF-446A-403E-A47F-493ADB53F495}" destId="{43E3499F-A7B9-4D84-B3BD-74F2B487A3EA}" srcOrd="0" destOrd="0" presId="urn:microsoft.com/office/officeart/2005/8/layout/default"/>
    <dgm:cxn modelId="{97B9E06E-2AF1-4E6A-AFAB-D9F6E99F29A9}" srcId="{D897F7FF-446A-403E-A47F-493ADB53F495}" destId="{D04833C6-122C-400D-9836-A8F6EE3459DE}" srcOrd="0" destOrd="0" parTransId="{A8A695E9-961B-4880-B9D0-D824047395F4}" sibTransId="{D1A4545B-1A4E-4D85-B5CF-BD9AF3805BC7}"/>
    <dgm:cxn modelId="{B21688F7-EC9D-4E9C-85E9-1BBB02F9B1FC}" srcId="{D897F7FF-446A-403E-A47F-493ADB53F495}" destId="{F48884F1-4918-48C3-9F95-0387E88A232C}" srcOrd="1" destOrd="0" parTransId="{FE6B8C56-6512-4BDE-8BB4-699593B8C38C}" sibTransId="{8EDBBF76-AFD1-41A4-B57F-3DFB8EC9C8EF}"/>
    <dgm:cxn modelId="{8E33FACE-491F-4D45-A4C5-67CBC808AC48}" srcId="{D897F7FF-446A-403E-A47F-493ADB53F495}" destId="{E938DBA5-7DE3-447C-9872-F731646B8BE8}" srcOrd="2" destOrd="0" parTransId="{137D6A5D-580D-40B3-A58E-857C6AF6613A}" sibTransId="{F4098EC2-BC8E-4118-A955-0BC580A8F0D2}"/>
    <dgm:cxn modelId="{E5E51F8D-A80C-4239-87C7-E05D6E5A04D0}" type="presOf" srcId="{D04833C6-122C-400D-9836-A8F6EE3459DE}" destId="{921EDB6C-F460-42EC-A739-E83D9BACECF7}" srcOrd="0" destOrd="0" presId="urn:microsoft.com/office/officeart/2005/8/layout/default"/>
    <dgm:cxn modelId="{180EC17F-D37D-4EA6-B759-027E0514B372}" type="presOf" srcId="{F48884F1-4918-48C3-9F95-0387E88A232C}" destId="{12D9FF87-006A-49F1-A22F-2566848FF56A}" srcOrd="0" destOrd="0" presId="urn:microsoft.com/office/officeart/2005/8/layout/default"/>
    <dgm:cxn modelId="{464A25CB-D4CB-462B-8046-6EA1D2A7F570}" srcId="{D897F7FF-446A-403E-A47F-493ADB53F495}" destId="{B38C35A5-75B1-4782-9BFF-1FD7A433AF21}" srcOrd="3" destOrd="0" parTransId="{AEFB8E11-7701-49F8-83EE-D8F181BC943A}" sibTransId="{CB1442FC-345D-48A8-8F09-3E5E3C5C4B1F}"/>
    <dgm:cxn modelId="{6C3114E7-EED6-494E-B10F-1B94769562AA}" type="presOf" srcId="{E938DBA5-7DE3-447C-9872-F731646B8BE8}" destId="{BDCA9B49-A607-49F6-8D91-01A14BE8818D}" srcOrd="0" destOrd="0" presId="urn:microsoft.com/office/officeart/2005/8/layout/default"/>
    <dgm:cxn modelId="{69A23F7B-D044-433B-8940-8E632B7C480A}" type="presParOf" srcId="{43E3499F-A7B9-4D84-B3BD-74F2B487A3EA}" destId="{921EDB6C-F460-42EC-A739-E83D9BACECF7}" srcOrd="0" destOrd="0" presId="urn:microsoft.com/office/officeart/2005/8/layout/default"/>
    <dgm:cxn modelId="{CFC3E90D-52BB-4848-8361-02E3A470BEC7}" type="presParOf" srcId="{43E3499F-A7B9-4D84-B3BD-74F2B487A3EA}" destId="{61801EF8-B6CE-402A-8114-8B0031B741B6}" srcOrd="1" destOrd="0" presId="urn:microsoft.com/office/officeart/2005/8/layout/default"/>
    <dgm:cxn modelId="{7D02664C-ABF2-4010-88A2-03CB6F6E6215}" type="presParOf" srcId="{43E3499F-A7B9-4D84-B3BD-74F2B487A3EA}" destId="{12D9FF87-006A-49F1-A22F-2566848FF56A}" srcOrd="2" destOrd="0" presId="urn:microsoft.com/office/officeart/2005/8/layout/default"/>
    <dgm:cxn modelId="{8609178E-DCA8-4A76-A421-3052EB0386E1}" type="presParOf" srcId="{43E3499F-A7B9-4D84-B3BD-74F2B487A3EA}" destId="{A3C3C056-CC03-4F97-BC75-501979B44F56}" srcOrd="3" destOrd="0" presId="urn:microsoft.com/office/officeart/2005/8/layout/default"/>
    <dgm:cxn modelId="{16CC0D0D-4E8B-411A-9A7C-BDF91E4D719D}" type="presParOf" srcId="{43E3499F-A7B9-4D84-B3BD-74F2B487A3EA}" destId="{BDCA9B49-A607-49F6-8D91-01A14BE8818D}" srcOrd="4" destOrd="0" presId="urn:microsoft.com/office/officeart/2005/8/layout/default"/>
    <dgm:cxn modelId="{4F9522DE-0980-40E4-99DD-853A7A2CD7BA}" type="presParOf" srcId="{43E3499F-A7B9-4D84-B3BD-74F2B487A3EA}" destId="{3C2F8183-8F30-493A-8E73-E4715D2453CB}" srcOrd="5" destOrd="0" presId="urn:microsoft.com/office/officeart/2005/8/layout/default"/>
    <dgm:cxn modelId="{13339396-B1C4-4C78-8283-D2F8B2060B0B}" type="presParOf" srcId="{43E3499F-A7B9-4D84-B3BD-74F2B487A3EA}" destId="{64E04EC9-F190-406D-8E02-40B9EA41BC5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EDB6C-F460-42EC-A739-E83D9BACECF7}">
      <dsp:nvSpPr>
        <dsp:cNvPr id="0" name=""/>
        <dsp:cNvSpPr/>
      </dsp:nvSpPr>
      <dsp:spPr>
        <a:xfrm>
          <a:off x="50270" y="1213"/>
          <a:ext cx="3231444" cy="1938866"/>
        </a:xfrm>
        <a:prstGeom prst="rect">
          <a:avLst/>
        </a:prstGeom>
        <a:solidFill>
          <a:srgbClr val="B3A3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Roboto"/>
              <a:ea typeface="Roboto"/>
              <a:cs typeface="Arial"/>
            </a:rPr>
            <a:t>Employee Cost Detail</a:t>
          </a:r>
          <a:endParaRPr lang="en-US" sz="2400" kern="1200"/>
        </a:p>
      </dsp:txBody>
      <dsp:txXfrm>
        <a:off x="50270" y="1213"/>
        <a:ext cx="3231444" cy="1938866"/>
      </dsp:txXfrm>
    </dsp:sp>
    <dsp:sp modelId="{12D9FF87-006A-49F1-A22F-2566848FF56A}">
      <dsp:nvSpPr>
        <dsp:cNvPr id="0" name=""/>
        <dsp:cNvSpPr/>
      </dsp:nvSpPr>
      <dsp:spPr>
        <a:xfrm>
          <a:off x="3604859" y="1213"/>
          <a:ext cx="3231444" cy="1938866"/>
        </a:xfrm>
        <a:prstGeom prst="rect">
          <a:avLst/>
        </a:prstGeom>
        <a:solidFill>
          <a:srgbClr val="0030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Roboto"/>
              <a:ea typeface="Roboto"/>
              <a:cs typeface="Arial"/>
            </a:rPr>
            <a:t>Monthly Project Cost Detail Report</a:t>
          </a:r>
          <a:endParaRPr lang="en-US" sz="2400" kern="1200"/>
        </a:p>
      </dsp:txBody>
      <dsp:txXfrm>
        <a:off x="3604859" y="1213"/>
        <a:ext cx="3231444" cy="1938866"/>
      </dsp:txXfrm>
    </dsp:sp>
    <dsp:sp modelId="{BDCA9B49-A607-49F6-8D91-01A14BE8818D}">
      <dsp:nvSpPr>
        <dsp:cNvPr id="0" name=""/>
        <dsp:cNvSpPr/>
      </dsp:nvSpPr>
      <dsp:spPr>
        <a:xfrm>
          <a:off x="50270" y="2263225"/>
          <a:ext cx="3231444" cy="1938866"/>
        </a:xfrm>
        <a:prstGeom prst="rect">
          <a:avLst/>
        </a:prstGeom>
        <a:solidFill>
          <a:srgbClr val="0030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Roboto"/>
              <a:ea typeface="Roboto"/>
              <a:cs typeface="Arial"/>
            </a:rPr>
            <a:t>Ad Hoc Salary Detail Lite</a:t>
          </a:r>
          <a:endParaRPr lang="en-US" sz="2400" kern="1200"/>
        </a:p>
      </dsp:txBody>
      <dsp:txXfrm>
        <a:off x="50270" y="2263225"/>
        <a:ext cx="3231444" cy="1938866"/>
      </dsp:txXfrm>
    </dsp:sp>
    <dsp:sp modelId="{64E04EC9-F190-406D-8E02-40B9EA41BC5C}">
      <dsp:nvSpPr>
        <dsp:cNvPr id="0" name=""/>
        <dsp:cNvSpPr/>
      </dsp:nvSpPr>
      <dsp:spPr>
        <a:xfrm>
          <a:off x="3580042" y="2263225"/>
          <a:ext cx="3231444" cy="1938866"/>
        </a:xfrm>
        <a:prstGeom prst="rect">
          <a:avLst/>
        </a:prstGeom>
        <a:solidFill>
          <a:srgbClr val="808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Roboto"/>
              <a:ea typeface="Roboto"/>
              <a:cs typeface="Arial"/>
            </a:rPr>
            <a:t>Undesignated Sponsored Justification</a:t>
          </a:r>
          <a:endParaRPr lang="en-US" sz="2400" kern="1200"/>
        </a:p>
      </dsp:txBody>
      <dsp:txXfrm>
        <a:off x="3580042" y="2263225"/>
        <a:ext cx="3231444" cy="193886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image" Target="../media/image7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75" tIns="46587" rIns="93175" bIns="46587" rtlCol="0"/>
          <a:lstStyle>
            <a:lvl1pPr algn="r">
              <a:defRPr sz="1200"/>
            </a:lvl1pPr>
          </a:lstStyle>
          <a:p>
            <a:fld id="{D8765AD0-B56E-4E5A-9C1E-13D91B659D5D}" type="datetimeFigureOut">
              <a:rPr lang="en-US" smtClean="0"/>
              <a:t>1/28/2021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75" tIns="46587" rIns="93175" bIns="4658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5" tIns="46587" rIns="93175" bIns="46587" rtlCol="0" anchor="b"/>
          <a:lstStyle>
            <a:lvl1pPr algn="r">
              <a:defRPr sz="1200"/>
            </a:lvl1pPr>
          </a:lstStyle>
          <a:p>
            <a:fld id="{1F28341C-8A29-4DC3-AE60-95FC0085A85B}" type="slidenum">
              <a:rPr lang="en-US" smtClean="0"/>
              <a:t>‹#›</a:t>
            </a:fld>
            <a:endParaRPr lang="en-US"/>
          </a:p>
        </p:txBody>
      </p:sp>
    </p:spTree>
    <p:extLst>
      <p:ext uri="{BB962C8B-B14F-4D97-AF65-F5344CB8AC3E}">
        <p14:creationId xmlns:p14="http://schemas.microsoft.com/office/powerpoint/2010/main" val="688572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CFBE8C-3CD8-446C-83ED-0186F065E5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328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948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858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So now we will jump into reporting. In </a:t>
            </a:r>
            <a:r>
              <a:rPr lang="en-US" err="1"/>
              <a:t>OneUSG</a:t>
            </a:r>
            <a:r>
              <a:rPr lang="en-US"/>
              <a:t> there are 3 deliberate reports that could be run in PDF format or Excel format, those 3 reports are the Invalid Funding Report, Employee Cost Detail Report and the Monthly Project Detail Report.</a:t>
            </a:r>
          </a:p>
        </p:txBody>
      </p:sp>
      <p:sp>
        <p:nvSpPr>
          <p:cNvPr id="4" name="Slide Number Placeholder 3"/>
          <p:cNvSpPr>
            <a:spLocks noGrp="1"/>
          </p:cNvSpPr>
          <p:nvPr>
            <p:ph type="sldNum" sz="quarter" idx="5"/>
          </p:nvPr>
        </p:nvSpPr>
        <p:spPr/>
        <p:txBody>
          <a:bodyPr/>
          <a:lstStyle/>
          <a:p>
            <a:fld id="{5623148B-CE23-4766-BEF6-EBAF680ECEB6}" type="slidenum">
              <a:rPr lang="en-US" smtClean="0"/>
              <a:t>22</a:t>
            </a:fld>
            <a:endParaRPr lang="en-US"/>
          </a:p>
        </p:txBody>
      </p:sp>
    </p:spTree>
    <p:extLst>
      <p:ext uri="{BB962C8B-B14F-4D97-AF65-F5344CB8AC3E}">
        <p14:creationId xmlns:p14="http://schemas.microsoft.com/office/powerpoint/2010/main" val="384305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The Monthly project detail report: This report gives a cost report for each month, actually for the entire fiscal year, it includes payroll postings, encumbrances, and EDR transactions that have been approved at all levels, so the report displays all positions or employees who's salaries are allocated to a particular combo code or work tag, you know if their salaries are placed on that work tag for the entire fiscal year, you should see the salary there for the entire fiscal year or however many months you have it allocated.</a:t>
            </a:r>
          </a:p>
        </p:txBody>
      </p:sp>
      <p:sp>
        <p:nvSpPr>
          <p:cNvPr id="4" name="Slide Number Placeholder 3"/>
          <p:cNvSpPr>
            <a:spLocks noGrp="1"/>
          </p:cNvSpPr>
          <p:nvPr>
            <p:ph type="sldNum" sz="quarter" idx="5"/>
          </p:nvPr>
        </p:nvSpPr>
        <p:spPr/>
        <p:txBody>
          <a:bodyPr/>
          <a:lstStyle/>
          <a:p>
            <a:fld id="{5623148B-CE23-4766-BEF6-EBAF680ECEB6}" type="slidenum">
              <a:rPr lang="en-US" smtClean="0"/>
              <a:t>24</a:t>
            </a:fld>
            <a:endParaRPr lang="en-US"/>
          </a:p>
        </p:txBody>
      </p:sp>
    </p:spTree>
    <p:extLst>
      <p:ext uri="{BB962C8B-B14F-4D97-AF65-F5344CB8AC3E}">
        <p14:creationId xmlns:p14="http://schemas.microsoft.com/office/powerpoint/2010/main" val="2608416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Navigating to the project detail report is very similar to navigating to the invalid funding report. You would click the Employee Self-Service dropdown at the top, select Manager Self-Service, select a System Manager reporting tile.</a:t>
            </a:r>
          </a:p>
        </p:txBody>
      </p:sp>
      <p:sp>
        <p:nvSpPr>
          <p:cNvPr id="4" name="Slide Number Placeholder 3"/>
          <p:cNvSpPr>
            <a:spLocks noGrp="1"/>
          </p:cNvSpPr>
          <p:nvPr>
            <p:ph type="sldNum" sz="quarter" idx="5"/>
          </p:nvPr>
        </p:nvSpPr>
        <p:spPr/>
        <p:txBody>
          <a:bodyPr/>
          <a:lstStyle/>
          <a:p>
            <a:fld id="{5623148B-CE23-4766-BEF6-EBAF680ECEB6}" type="slidenum">
              <a:rPr lang="en-US" smtClean="0"/>
              <a:t>25</a:t>
            </a:fld>
            <a:endParaRPr lang="en-US"/>
          </a:p>
        </p:txBody>
      </p:sp>
    </p:spTree>
    <p:extLst>
      <p:ext uri="{BB962C8B-B14F-4D97-AF65-F5344CB8AC3E}">
        <p14:creationId xmlns:p14="http://schemas.microsoft.com/office/powerpoint/2010/main" val="1476968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It takes you to the manager reporting work center, you select a monthly project detail link.</a:t>
            </a:r>
          </a:p>
        </p:txBody>
      </p:sp>
      <p:sp>
        <p:nvSpPr>
          <p:cNvPr id="4" name="Slide Number Placeholder 3"/>
          <p:cNvSpPr>
            <a:spLocks noGrp="1"/>
          </p:cNvSpPr>
          <p:nvPr>
            <p:ph type="sldNum" sz="quarter" idx="5"/>
          </p:nvPr>
        </p:nvSpPr>
        <p:spPr/>
        <p:txBody>
          <a:bodyPr/>
          <a:lstStyle/>
          <a:p>
            <a:fld id="{5623148B-CE23-4766-BEF6-EBAF680ECEB6}" type="slidenum">
              <a:rPr lang="en-US" smtClean="0"/>
              <a:t>26</a:t>
            </a:fld>
            <a:endParaRPr lang="en-US"/>
          </a:p>
        </p:txBody>
      </p:sp>
    </p:spTree>
    <p:extLst>
      <p:ext uri="{BB962C8B-B14F-4D97-AF65-F5344CB8AC3E}">
        <p14:creationId xmlns:p14="http://schemas.microsoft.com/office/powerpoint/2010/main" val="919591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If this is your first time running a new report you would click 'add a new value', it takes you to the run control page once you enter in your run control, I usually use my first initial, last name of my initials, and then I click 'add', it takes you to the monthly project detail report screen for you to enter your parameters.</a:t>
            </a:r>
          </a:p>
        </p:txBody>
      </p:sp>
      <p:sp>
        <p:nvSpPr>
          <p:cNvPr id="4" name="Slide Number Placeholder 3"/>
          <p:cNvSpPr>
            <a:spLocks noGrp="1"/>
          </p:cNvSpPr>
          <p:nvPr>
            <p:ph type="sldNum" sz="quarter" idx="5"/>
          </p:nvPr>
        </p:nvSpPr>
        <p:spPr/>
        <p:txBody>
          <a:bodyPr/>
          <a:lstStyle/>
          <a:p>
            <a:fld id="{5623148B-CE23-4766-BEF6-EBAF680ECEB6}" type="slidenum">
              <a:rPr lang="en-US" smtClean="0"/>
              <a:t>27</a:t>
            </a:fld>
            <a:endParaRPr lang="en-US"/>
          </a:p>
        </p:txBody>
      </p:sp>
    </p:spTree>
    <p:extLst>
      <p:ext uri="{BB962C8B-B14F-4D97-AF65-F5344CB8AC3E}">
        <p14:creationId xmlns:p14="http://schemas.microsoft.com/office/powerpoint/2010/main" val="1675517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The company again is 030, fiscal year should be 2020, please note that </a:t>
            </a:r>
            <a:r>
              <a:rPr lang="en-US" err="1"/>
              <a:t>OneUSG</a:t>
            </a:r>
            <a:r>
              <a:rPr lang="en-US"/>
              <a:t> will only have current fiscal year data going forward, if you need to run a project detail report for a prior fiscal year that has to be done in the old legacy SPD system.</a:t>
            </a:r>
          </a:p>
        </p:txBody>
      </p:sp>
      <p:sp>
        <p:nvSpPr>
          <p:cNvPr id="4" name="Slide Number Placeholder 3"/>
          <p:cNvSpPr>
            <a:spLocks noGrp="1"/>
          </p:cNvSpPr>
          <p:nvPr>
            <p:ph type="sldNum" sz="quarter" idx="5"/>
          </p:nvPr>
        </p:nvSpPr>
        <p:spPr/>
        <p:txBody>
          <a:bodyPr/>
          <a:lstStyle/>
          <a:p>
            <a:fld id="{5623148B-CE23-4766-BEF6-EBAF680ECEB6}" type="slidenum">
              <a:rPr lang="en-US" smtClean="0"/>
              <a:t>28</a:t>
            </a:fld>
            <a:endParaRPr lang="en-US"/>
          </a:p>
        </p:txBody>
      </p:sp>
    </p:spTree>
    <p:extLst>
      <p:ext uri="{BB962C8B-B14F-4D97-AF65-F5344CB8AC3E}">
        <p14:creationId xmlns:p14="http://schemas.microsoft.com/office/powerpoint/2010/main" val="2635892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The company again is 030, fiscal year should be 2020, please note that </a:t>
            </a:r>
            <a:r>
              <a:rPr lang="en-US" err="1"/>
              <a:t>OneUSG</a:t>
            </a:r>
            <a:r>
              <a:rPr lang="en-US"/>
              <a:t> will only have current fiscal year data going forward, if you need to run a project detail report for a prior fiscal year that has to be done in the old legacy SPD system. Once you have all your criteria entered, you would click Run, it takes you to the Process Scheduler Requests Screen.</a:t>
            </a:r>
          </a:p>
        </p:txBody>
      </p:sp>
      <p:sp>
        <p:nvSpPr>
          <p:cNvPr id="4" name="Slide Number Placeholder 3"/>
          <p:cNvSpPr>
            <a:spLocks noGrp="1"/>
          </p:cNvSpPr>
          <p:nvPr>
            <p:ph type="sldNum" sz="quarter" idx="5"/>
          </p:nvPr>
        </p:nvSpPr>
        <p:spPr/>
        <p:txBody>
          <a:bodyPr/>
          <a:lstStyle/>
          <a:p>
            <a:fld id="{5623148B-CE23-4766-BEF6-EBAF680ECEB6}" type="slidenum">
              <a:rPr lang="en-US" smtClean="0"/>
              <a:t>29</a:t>
            </a:fld>
            <a:endParaRPr lang="en-US"/>
          </a:p>
        </p:txBody>
      </p:sp>
    </p:spTree>
    <p:extLst>
      <p:ext uri="{BB962C8B-B14F-4D97-AF65-F5344CB8AC3E}">
        <p14:creationId xmlns:p14="http://schemas.microsoft.com/office/powerpoint/2010/main" val="1270721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Check all of your parameters here, if everything is good, you click OK, the report is generated in this processing so in order to view the report you click report manager.</a:t>
            </a:r>
          </a:p>
        </p:txBody>
      </p:sp>
      <p:sp>
        <p:nvSpPr>
          <p:cNvPr id="4" name="Slide Number Placeholder 3"/>
          <p:cNvSpPr>
            <a:spLocks noGrp="1"/>
          </p:cNvSpPr>
          <p:nvPr>
            <p:ph type="sldNum" sz="quarter" idx="5"/>
          </p:nvPr>
        </p:nvSpPr>
        <p:spPr/>
        <p:txBody>
          <a:bodyPr/>
          <a:lstStyle/>
          <a:p>
            <a:fld id="{5623148B-CE23-4766-BEF6-EBAF680ECEB6}" type="slidenum">
              <a:rPr lang="en-US" smtClean="0"/>
              <a:t>30</a:t>
            </a:fld>
            <a:endParaRPr lang="en-US"/>
          </a:p>
        </p:txBody>
      </p:sp>
    </p:spTree>
    <p:extLst>
      <p:ext uri="{BB962C8B-B14F-4D97-AF65-F5344CB8AC3E}">
        <p14:creationId xmlns:p14="http://schemas.microsoft.com/office/powerpoint/2010/main" val="4244252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9</a:t>
            </a:fld>
            <a:endParaRPr lang="en-US"/>
          </a:p>
        </p:txBody>
      </p:sp>
    </p:spTree>
    <p:extLst>
      <p:ext uri="{BB962C8B-B14F-4D97-AF65-F5344CB8AC3E}">
        <p14:creationId xmlns:p14="http://schemas.microsoft.com/office/powerpoint/2010/main" val="131731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623148B-CE23-4766-BEF6-EBAF680ECEB6}" type="slidenum">
              <a:rPr lang="en-US" smtClean="0"/>
              <a:t>31</a:t>
            </a:fld>
            <a:endParaRPr lang="en-US"/>
          </a:p>
        </p:txBody>
      </p:sp>
    </p:spTree>
    <p:extLst>
      <p:ext uri="{BB962C8B-B14F-4D97-AF65-F5344CB8AC3E}">
        <p14:creationId xmlns:p14="http://schemas.microsoft.com/office/powerpoint/2010/main" val="141099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Click on the administration tab, and then click your monthly project report link and it displays the report based on the format you selected.</a:t>
            </a:r>
          </a:p>
        </p:txBody>
      </p:sp>
      <p:sp>
        <p:nvSpPr>
          <p:cNvPr id="4" name="Slide Number Placeholder 3"/>
          <p:cNvSpPr>
            <a:spLocks noGrp="1"/>
          </p:cNvSpPr>
          <p:nvPr>
            <p:ph type="sldNum" sz="quarter" idx="5"/>
          </p:nvPr>
        </p:nvSpPr>
        <p:spPr/>
        <p:txBody>
          <a:bodyPr/>
          <a:lstStyle/>
          <a:p>
            <a:fld id="{5623148B-CE23-4766-BEF6-EBAF680ECEB6}" type="slidenum">
              <a:rPr lang="en-US" smtClean="0"/>
              <a:t>32</a:t>
            </a:fld>
            <a:endParaRPr lang="en-US"/>
          </a:p>
        </p:txBody>
      </p:sp>
    </p:spTree>
    <p:extLst>
      <p:ext uri="{BB962C8B-B14F-4D97-AF65-F5344CB8AC3E}">
        <p14:creationId xmlns:p14="http://schemas.microsoft.com/office/powerpoint/2010/main" val="1744995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623148B-CE23-4766-BEF6-EBAF680ECEB6}" type="slidenum">
              <a:rPr lang="en-US" smtClean="0"/>
              <a:t>33</a:t>
            </a:fld>
            <a:endParaRPr lang="en-US"/>
          </a:p>
        </p:txBody>
      </p:sp>
    </p:spTree>
    <p:extLst>
      <p:ext uri="{BB962C8B-B14F-4D97-AF65-F5344CB8AC3E}">
        <p14:creationId xmlns:p14="http://schemas.microsoft.com/office/powerpoint/2010/main" val="1737029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Reports should be in the System Manager Reporting; CA on left with drop down. You can also get here through the navigator</a:t>
            </a:r>
          </a:p>
          <a:p>
            <a:endParaRPr lang="en-US">
              <a:cs typeface="Calibri"/>
            </a:endParaRPr>
          </a:p>
          <a:p>
            <a:r>
              <a:rPr lang="en-US" b="1"/>
              <a:t>Below are scripts from a recorded webinar session</a:t>
            </a:r>
            <a:endParaRPr lang="en-US"/>
          </a:p>
          <a:p>
            <a:r>
              <a:rPr lang="en-US"/>
              <a:t>The employee costs detail report: this report can be run by GL ORG or department, in </a:t>
            </a:r>
            <a:r>
              <a:rPr lang="en-US" err="1"/>
              <a:t>OneUSG</a:t>
            </a:r>
            <a:r>
              <a:rPr lang="en-US"/>
              <a:t>, there's only one department which is a home department so the GL ORG or the department will be the same in </a:t>
            </a:r>
            <a:r>
              <a:rPr lang="en-US" err="1"/>
              <a:t>OneUSG</a:t>
            </a:r>
            <a:r>
              <a:rPr lang="en-US"/>
              <a:t>, this report can be run for one employee at a time or multiple employees at a time, it can be run for all paid employees, specific employees, graduate students, undergrad students, staff, just depends on your needs for this report.</a:t>
            </a:r>
          </a:p>
        </p:txBody>
      </p:sp>
      <p:sp>
        <p:nvSpPr>
          <p:cNvPr id="4" name="Slide Number Placeholder 3"/>
          <p:cNvSpPr>
            <a:spLocks noGrp="1"/>
          </p:cNvSpPr>
          <p:nvPr>
            <p:ph type="sldNum" sz="quarter" idx="5"/>
          </p:nvPr>
        </p:nvSpPr>
        <p:spPr/>
        <p:txBody>
          <a:bodyPr/>
          <a:lstStyle/>
          <a:p>
            <a:fld id="{5623148B-CE23-4766-BEF6-EBAF680ECEB6}" type="slidenum">
              <a:rPr lang="en-US" smtClean="0"/>
              <a:t>36</a:t>
            </a:fld>
            <a:endParaRPr lang="en-US"/>
          </a:p>
        </p:txBody>
      </p:sp>
    </p:spTree>
    <p:extLst>
      <p:ext uri="{BB962C8B-B14F-4D97-AF65-F5344CB8AC3E}">
        <p14:creationId xmlns:p14="http://schemas.microsoft.com/office/powerpoint/2010/main" val="2643408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The navigation is very similar to the previous two reports, navigate to the Manager Self Service page, click the system manager reporting tile.</a:t>
            </a:r>
          </a:p>
        </p:txBody>
      </p:sp>
      <p:sp>
        <p:nvSpPr>
          <p:cNvPr id="4" name="Slide Number Placeholder 3"/>
          <p:cNvSpPr>
            <a:spLocks noGrp="1"/>
          </p:cNvSpPr>
          <p:nvPr>
            <p:ph type="sldNum" sz="quarter" idx="5"/>
          </p:nvPr>
        </p:nvSpPr>
        <p:spPr/>
        <p:txBody>
          <a:bodyPr/>
          <a:lstStyle/>
          <a:p>
            <a:fld id="{5623148B-CE23-4766-BEF6-EBAF680ECEB6}" type="slidenum">
              <a:rPr lang="en-US" smtClean="0"/>
              <a:t>37</a:t>
            </a:fld>
            <a:endParaRPr lang="en-US"/>
          </a:p>
        </p:txBody>
      </p:sp>
    </p:spTree>
    <p:extLst>
      <p:ext uri="{BB962C8B-B14F-4D97-AF65-F5344CB8AC3E}">
        <p14:creationId xmlns:p14="http://schemas.microsoft.com/office/powerpoint/2010/main" val="3041104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It takes you to the reporting work center, you select employee cost detail report, by now you should have a run control set up, but if not, you click 'add' to add your run control ID, once you have that, it takes you to the report request parameters page.</a:t>
            </a:r>
          </a:p>
        </p:txBody>
      </p:sp>
      <p:sp>
        <p:nvSpPr>
          <p:cNvPr id="4" name="Slide Number Placeholder 3"/>
          <p:cNvSpPr>
            <a:spLocks noGrp="1"/>
          </p:cNvSpPr>
          <p:nvPr>
            <p:ph type="sldNum" sz="quarter" idx="5"/>
          </p:nvPr>
        </p:nvSpPr>
        <p:spPr/>
        <p:txBody>
          <a:bodyPr/>
          <a:lstStyle/>
          <a:p>
            <a:fld id="{5623148B-CE23-4766-BEF6-EBAF680ECEB6}" type="slidenum">
              <a:rPr lang="en-US" smtClean="0"/>
              <a:t>38</a:t>
            </a:fld>
            <a:endParaRPr lang="en-US"/>
          </a:p>
        </p:txBody>
      </p:sp>
    </p:spTree>
    <p:extLst>
      <p:ext uri="{BB962C8B-B14F-4D97-AF65-F5344CB8AC3E}">
        <p14:creationId xmlns:p14="http://schemas.microsoft.com/office/powerpoint/2010/main" val="2170297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you can enter your parameters here, where you can select report by GL ORG or department that shouldn't matter, they're both the same. You select your population selection, this is where you would select employees or non-students, grad students, undergrad students, I recommend leaving it set to 'all' and in that way you shouldn't get any errors when trying to run a report, and you could also select the 'print order', I prefer sorting by name but some users prefer sorting by job title, for instance, they want to see all the grad students together and all of their professors together, and then once you have your company, fiscal year, GL Org, employee ID selected, or if you need to run this report for multiple employees you would leave employee ID blank, once you have your parameters selected, you would select 'Run'.</a:t>
            </a:r>
          </a:p>
        </p:txBody>
      </p:sp>
      <p:sp>
        <p:nvSpPr>
          <p:cNvPr id="4" name="Slide Number Placeholder 3"/>
          <p:cNvSpPr>
            <a:spLocks noGrp="1"/>
          </p:cNvSpPr>
          <p:nvPr>
            <p:ph type="sldNum" sz="quarter" idx="5"/>
          </p:nvPr>
        </p:nvSpPr>
        <p:spPr/>
        <p:txBody>
          <a:bodyPr/>
          <a:lstStyle/>
          <a:p>
            <a:fld id="{5623148B-CE23-4766-BEF6-EBAF680ECEB6}" type="slidenum">
              <a:rPr lang="en-US" smtClean="0"/>
              <a:t>41</a:t>
            </a:fld>
            <a:endParaRPr lang="en-US"/>
          </a:p>
        </p:txBody>
      </p:sp>
    </p:spTree>
    <p:extLst>
      <p:ext uri="{BB962C8B-B14F-4D97-AF65-F5344CB8AC3E}">
        <p14:creationId xmlns:p14="http://schemas.microsoft.com/office/powerpoint/2010/main" val="508479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That brings up the 'process scheduler requests' page, make sure everything is OK here, then you click OK to kick the report off and takes you back to the 'employer cost detail report screen'</a:t>
            </a:r>
          </a:p>
        </p:txBody>
      </p:sp>
      <p:sp>
        <p:nvSpPr>
          <p:cNvPr id="4" name="Slide Number Placeholder 3"/>
          <p:cNvSpPr>
            <a:spLocks noGrp="1"/>
          </p:cNvSpPr>
          <p:nvPr>
            <p:ph type="sldNum" sz="quarter" idx="5"/>
          </p:nvPr>
        </p:nvSpPr>
        <p:spPr/>
        <p:txBody>
          <a:bodyPr/>
          <a:lstStyle/>
          <a:p>
            <a:fld id="{5623148B-CE23-4766-BEF6-EBAF680ECEB6}" type="slidenum">
              <a:rPr lang="en-US" smtClean="0"/>
              <a:t>42</a:t>
            </a:fld>
            <a:endParaRPr lang="en-US"/>
          </a:p>
        </p:txBody>
      </p:sp>
    </p:spTree>
    <p:extLst>
      <p:ext uri="{BB962C8B-B14F-4D97-AF65-F5344CB8AC3E}">
        <p14:creationId xmlns:p14="http://schemas.microsoft.com/office/powerpoint/2010/main" val="2297397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Select Report manager and it takes you to the status page.</a:t>
            </a:r>
          </a:p>
        </p:txBody>
      </p:sp>
      <p:sp>
        <p:nvSpPr>
          <p:cNvPr id="4" name="Slide Number Placeholder 3"/>
          <p:cNvSpPr>
            <a:spLocks noGrp="1"/>
          </p:cNvSpPr>
          <p:nvPr>
            <p:ph type="sldNum" sz="quarter" idx="5"/>
          </p:nvPr>
        </p:nvSpPr>
        <p:spPr/>
        <p:txBody>
          <a:bodyPr/>
          <a:lstStyle/>
          <a:p>
            <a:fld id="{5623148B-CE23-4766-BEF6-EBAF680ECEB6}" type="slidenum">
              <a:rPr lang="en-US" smtClean="0"/>
              <a:t>43</a:t>
            </a:fld>
            <a:endParaRPr lang="en-US"/>
          </a:p>
        </p:txBody>
      </p:sp>
    </p:spTree>
    <p:extLst>
      <p:ext uri="{BB962C8B-B14F-4D97-AF65-F5344CB8AC3E}">
        <p14:creationId xmlns:p14="http://schemas.microsoft.com/office/powerpoint/2010/main" val="1414372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Below are scripts from a recorded webinar session</a:t>
            </a:r>
            <a:endParaRPr lang="en-US"/>
          </a:p>
          <a:p>
            <a:r>
              <a:rPr lang="en-US"/>
              <a:t>Select the administration tab.</a:t>
            </a:r>
          </a:p>
          <a:p>
            <a:endParaRPr lang="en-US"/>
          </a:p>
        </p:txBody>
      </p:sp>
      <p:sp>
        <p:nvSpPr>
          <p:cNvPr id="4" name="Slide Number Placeholder 3"/>
          <p:cNvSpPr>
            <a:spLocks noGrp="1"/>
          </p:cNvSpPr>
          <p:nvPr>
            <p:ph type="sldNum" sz="quarter" idx="5"/>
          </p:nvPr>
        </p:nvSpPr>
        <p:spPr/>
        <p:txBody>
          <a:bodyPr/>
          <a:lstStyle/>
          <a:p>
            <a:fld id="{5623148B-CE23-4766-BEF6-EBAF680ECEB6}" type="slidenum">
              <a:rPr lang="en-US" smtClean="0"/>
              <a:t>44</a:t>
            </a:fld>
            <a:endParaRPr lang="en-US"/>
          </a:p>
        </p:txBody>
      </p:sp>
    </p:spTree>
    <p:extLst>
      <p:ext uri="{BB962C8B-B14F-4D97-AF65-F5344CB8AC3E}">
        <p14:creationId xmlns:p14="http://schemas.microsoft.com/office/powerpoint/2010/main" val="194989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496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57</a:t>
            </a:fld>
            <a:endParaRPr lang="en-US"/>
          </a:p>
        </p:txBody>
      </p:sp>
    </p:spTree>
    <p:extLst>
      <p:ext uri="{BB962C8B-B14F-4D97-AF65-F5344CB8AC3E}">
        <p14:creationId xmlns:p14="http://schemas.microsoft.com/office/powerpoint/2010/main" val="2760635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Overview/Funding</a:t>
            </a:r>
            <a:r>
              <a:rPr lang="en-US" baseline="0" dirty="0"/>
              <a:t> Details Page – Shows the Current Funded Amount corresponding with CIS; shown as the Sponsor Total</a:t>
            </a:r>
          </a:p>
          <a:p>
            <a:r>
              <a:rPr lang="en-US" baseline="0" dirty="0"/>
              <a:t>There is the Anticipated total; that corresponds to the Contract Value in CIS</a:t>
            </a:r>
          </a:p>
          <a:p>
            <a:r>
              <a:rPr lang="en-US" baseline="0" dirty="0"/>
              <a:t>This award does not have cost share but you can see that there is a category that indicates if cost share is required; Award Total is the summation of Sponsor Total and Cost Share Total</a:t>
            </a:r>
          </a:p>
          <a:p>
            <a:r>
              <a:rPr lang="en-US" baseline="0" dirty="0"/>
              <a:t>Finally, there is the billed to date total</a:t>
            </a:r>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58</a:t>
            </a:fld>
            <a:endParaRPr lang="en-US"/>
          </a:p>
        </p:txBody>
      </p:sp>
    </p:spTree>
    <p:extLst>
      <p:ext uri="{BB962C8B-B14F-4D97-AF65-F5344CB8AC3E}">
        <p14:creationId xmlns:p14="http://schemas.microsoft.com/office/powerpoint/2010/main" val="2459548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a:t>
            </a:r>
            <a:r>
              <a:rPr lang="en-US" baseline="0" dirty="0"/>
              <a:t> the grants associated with the award; their status and the F&amp;A rate; </a:t>
            </a:r>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59</a:t>
            </a:fld>
            <a:endParaRPr lang="en-US"/>
          </a:p>
        </p:txBody>
      </p:sp>
    </p:spTree>
    <p:extLst>
      <p:ext uri="{BB962C8B-B14F-4D97-AF65-F5344CB8AC3E}">
        <p14:creationId xmlns:p14="http://schemas.microsoft.com/office/powerpoint/2010/main" val="3103222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the same information as the Award</a:t>
            </a:r>
            <a:r>
              <a:rPr lang="en-US" baseline="0" dirty="0"/>
              <a:t> Lines Overview Tab but it also includes the associated </a:t>
            </a:r>
            <a:r>
              <a:rPr lang="en-US" baseline="0" dirty="0" err="1"/>
              <a:t>Worktags</a:t>
            </a:r>
            <a:r>
              <a:rPr lang="en-US" baseline="0" dirty="0"/>
              <a:t>. Most important being the Cost Center;  It also shows the spend restrictions on the award; Toggle between the grants</a:t>
            </a:r>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60</a:t>
            </a:fld>
            <a:endParaRPr lang="en-US"/>
          </a:p>
        </p:txBody>
      </p:sp>
    </p:spTree>
    <p:extLst>
      <p:ext uri="{BB962C8B-B14F-4D97-AF65-F5344CB8AC3E}">
        <p14:creationId xmlns:p14="http://schemas.microsoft.com/office/powerpoint/2010/main" val="3105706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Legacy Project and Fund information</a:t>
            </a:r>
          </a:p>
        </p:txBody>
      </p:sp>
      <p:sp>
        <p:nvSpPr>
          <p:cNvPr id="4" name="Slide Number Placeholder 3"/>
          <p:cNvSpPr>
            <a:spLocks noGrp="1"/>
          </p:cNvSpPr>
          <p:nvPr>
            <p:ph type="sldNum" sz="quarter" idx="10"/>
          </p:nvPr>
        </p:nvSpPr>
        <p:spPr/>
        <p:txBody>
          <a:bodyPr/>
          <a:lstStyle/>
          <a:p>
            <a:fld id="{1F28341C-8A29-4DC3-AE60-95FC0085A85B}" type="slidenum">
              <a:rPr lang="en-US" smtClean="0"/>
              <a:t>61</a:t>
            </a:fld>
            <a:endParaRPr lang="en-US"/>
          </a:p>
        </p:txBody>
      </p:sp>
    </p:spTree>
    <p:extLst>
      <p:ext uri="{BB962C8B-B14F-4D97-AF65-F5344CB8AC3E}">
        <p14:creationId xmlns:p14="http://schemas.microsoft.com/office/powerpoint/2010/main" val="1606850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grants with a line item budget are in the budget; if the grant does not have a budget (or expenses/obligations/commitments) it will not show up on SABER; </a:t>
            </a:r>
          </a:p>
          <a:p>
            <a:r>
              <a:rPr lang="en-US" baseline="0" dirty="0"/>
              <a:t>The total at the bottom of the screen should match CIS funded value and the funding details tab; caveat with Cost Share</a:t>
            </a:r>
          </a:p>
          <a:p>
            <a:r>
              <a:rPr lang="en-US" baseline="0" dirty="0"/>
              <a:t>Click on the Budget Hyperlink to see </a:t>
            </a:r>
            <a:r>
              <a:rPr lang="en-US" baseline="0" dirty="0" err="1"/>
              <a:t>admendments</a:t>
            </a:r>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62</a:t>
            </a:fld>
            <a:endParaRPr lang="en-US"/>
          </a:p>
        </p:txBody>
      </p:sp>
    </p:spTree>
    <p:extLst>
      <p:ext uri="{BB962C8B-B14F-4D97-AF65-F5344CB8AC3E}">
        <p14:creationId xmlns:p14="http://schemas.microsoft.com/office/powerpoint/2010/main" val="984805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AWD-101483 didn’t have amendments</a:t>
            </a:r>
            <a:r>
              <a:rPr lang="en-US" baseline="0" dirty="0"/>
              <a:t> so I chose new award; You can see the Amendment Type; description, and the total debits/credits</a:t>
            </a:r>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63</a:t>
            </a:fld>
            <a:endParaRPr lang="en-US"/>
          </a:p>
        </p:txBody>
      </p:sp>
    </p:spTree>
    <p:extLst>
      <p:ext uri="{BB962C8B-B14F-4D97-AF65-F5344CB8AC3E}">
        <p14:creationId xmlns:p14="http://schemas.microsoft.com/office/powerpoint/2010/main" val="4053248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customer invoices associated with the award;</a:t>
            </a:r>
            <a:r>
              <a:rPr lang="en-US" baseline="0" dirty="0"/>
              <a:t> this award is Billed via letter of credit but some awards have CI Adjustment credits; reason will be G&amp;C Sponsor Invoice </a:t>
            </a:r>
            <a:r>
              <a:rPr lang="en-US" baseline="0" dirty="0" err="1"/>
              <a:t>Reverseal</a:t>
            </a:r>
            <a:r>
              <a:rPr lang="en-US" baseline="0" dirty="0"/>
              <a:t>; just for GTRC accounting and G&amp;C; ex. AWD-100844</a:t>
            </a:r>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64</a:t>
            </a:fld>
            <a:endParaRPr lang="en-US"/>
          </a:p>
        </p:txBody>
      </p:sp>
    </p:spTree>
    <p:extLst>
      <p:ext uri="{BB962C8B-B14F-4D97-AF65-F5344CB8AC3E}">
        <p14:creationId xmlns:p14="http://schemas.microsoft.com/office/powerpoint/2010/main" val="1110966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a:t>
            </a:r>
            <a:r>
              <a:rPr lang="en-US" baseline="0" dirty="0"/>
              <a:t> the Legacy Fund information</a:t>
            </a:r>
            <a:endParaRPr lang="en-US" dirty="0"/>
          </a:p>
        </p:txBody>
      </p:sp>
      <p:sp>
        <p:nvSpPr>
          <p:cNvPr id="4" name="Slide Number Placeholder 3"/>
          <p:cNvSpPr>
            <a:spLocks noGrp="1"/>
          </p:cNvSpPr>
          <p:nvPr>
            <p:ph type="sldNum" sz="quarter" idx="10"/>
          </p:nvPr>
        </p:nvSpPr>
        <p:spPr/>
        <p:txBody>
          <a:bodyPr/>
          <a:lstStyle/>
          <a:p>
            <a:fld id="{727A110E-9D31-4F1C-8360-E5BF2B44722E}" type="slidenum">
              <a:rPr lang="en-US" smtClean="0"/>
              <a:t>65</a:t>
            </a:fld>
            <a:endParaRPr lang="en-US"/>
          </a:p>
        </p:txBody>
      </p:sp>
    </p:spTree>
    <p:extLst>
      <p:ext uri="{BB962C8B-B14F-4D97-AF65-F5344CB8AC3E}">
        <p14:creationId xmlns:p14="http://schemas.microsoft.com/office/powerpoint/2010/main" val="4264648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a:t>
            </a:r>
            <a:r>
              <a:rPr lang="en-US" baseline="0" dirty="0"/>
              <a:t> Reports – Find the Accountant – Questions concerning Billing and Reports</a:t>
            </a:r>
          </a:p>
          <a:p>
            <a:r>
              <a:rPr lang="en-US" baseline="0" dirty="0"/>
              <a:t>Find the Analyst – All other G&amp;C related questions</a:t>
            </a:r>
            <a:endParaRPr lang="en-US" dirty="0"/>
          </a:p>
        </p:txBody>
      </p:sp>
      <p:sp>
        <p:nvSpPr>
          <p:cNvPr id="4" name="Slide Number Placeholder 3"/>
          <p:cNvSpPr>
            <a:spLocks noGrp="1"/>
          </p:cNvSpPr>
          <p:nvPr>
            <p:ph type="sldNum" sz="quarter" idx="10"/>
          </p:nvPr>
        </p:nvSpPr>
        <p:spPr/>
        <p:txBody>
          <a:bodyPr/>
          <a:lstStyle/>
          <a:p>
            <a:fld id="{727A110E-9D31-4F1C-8360-E5BF2B44722E}" type="slidenum">
              <a:rPr lang="en-US" smtClean="0"/>
              <a:t>66</a:t>
            </a:fld>
            <a:endParaRPr lang="en-US"/>
          </a:p>
        </p:txBody>
      </p:sp>
    </p:spTree>
    <p:extLst>
      <p:ext uri="{BB962C8B-B14F-4D97-AF65-F5344CB8AC3E}">
        <p14:creationId xmlns:p14="http://schemas.microsoft.com/office/powerpoint/2010/main" val="2562493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979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grant details you can see what Grant Hierarchy it</a:t>
            </a:r>
            <a:r>
              <a:rPr lang="en-US" baseline="0" dirty="0"/>
              <a:t> is under; </a:t>
            </a:r>
            <a:r>
              <a:rPr lang="en-US" baseline="0" dirty="0" err="1"/>
              <a:t>i.e</a:t>
            </a:r>
            <a:r>
              <a:rPr lang="en-US" baseline="0" dirty="0"/>
              <a:t> Federal, Private, State</a:t>
            </a:r>
            <a:endParaRPr lang="en-US" dirty="0"/>
          </a:p>
        </p:txBody>
      </p:sp>
      <p:sp>
        <p:nvSpPr>
          <p:cNvPr id="4" name="Slide Number Placeholder 3"/>
          <p:cNvSpPr>
            <a:spLocks noGrp="1"/>
          </p:cNvSpPr>
          <p:nvPr>
            <p:ph type="sldNum" sz="quarter" idx="10"/>
          </p:nvPr>
        </p:nvSpPr>
        <p:spPr/>
        <p:txBody>
          <a:bodyPr/>
          <a:lstStyle/>
          <a:p>
            <a:fld id="{727A110E-9D31-4F1C-8360-E5BF2B44722E}" type="slidenum">
              <a:rPr lang="en-US" smtClean="0"/>
              <a:t>67</a:t>
            </a:fld>
            <a:endParaRPr lang="en-US"/>
          </a:p>
        </p:txBody>
      </p:sp>
    </p:spTree>
    <p:extLst>
      <p:ext uri="{BB962C8B-B14F-4D97-AF65-F5344CB8AC3E}">
        <p14:creationId xmlns:p14="http://schemas.microsoft.com/office/powerpoint/2010/main" val="39802570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have the cost center correct; if the</a:t>
            </a:r>
            <a:r>
              <a:rPr lang="en-US" baseline="0" dirty="0"/>
              <a:t> cost center is incorrect G&amp;C will need to inactive the grant and create a new grant with the correct cost center. This goes for any worktag but the cost center is the most frequent request. </a:t>
            </a:r>
            <a:endParaRPr lang="en-US" dirty="0"/>
          </a:p>
        </p:txBody>
      </p:sp>
      <p:sp>
        <p:nvSpPr>
          <p:cNvPr id="4" name="Slide Number Placeholder 3"/>
          <p:cNvSpPr>
            <a:spLocks noGrp="1"/>
          </p:cNvSpPr>
          <p:nvPr>
            <p:ph type="sldNum" sz="quarter" idx="10"/>
          </p:nvPr>
        </p:nvSpPr>
        <p:spPr/>
        <p:txBody>
          <a:bodyPr/>
          <a:lstStyle/>
          <a:p>
            <a:fld id="{727A110E-9D31-4F1C-8360-E5BF2B44722E}" type="slidenum">
              <a:rPr lang="en-US" smtClean="0"/>
              <a:t>68</a:t>
            </a:fld>
            <a:endParaRPr lang="en-US"/>
          </a:p>
        </p:txBody>
      </p:sp>
    </p:spTree>
    <p:extLst>
      <p:ext uri="{BB962C8B-B14F-4D97-AF65-F5344CB8AC3E}">
        <p14:creationId xmlns:p14="http://schemas.microsoft.com/office/powerpoint/2010/main" val="32694342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the G&amp;C specialist;</a:t>
            </a:r>
            <a:r>
              <a:rPr lang="en-US" baseline="0" dirty="0"/>
              <a:t> 99% is matches the Award Analyst under Additional reports; Grant Manager and Grant PI – you can use the request frame work to change this information. </a:t>
            </a:r>
            <a:endParaRPr lang="en-US" dirty="0"/>
          </a:p>
        </p:txBody>
      </p:sp>
      <p:sp>
        <p:nvSpPr>
          <p:cNvPr id="4" name="Slide Number Placeholder 3"/>
          <p:cNvSpPr>
            <a:spLocks noGrp="1"/>
          </p:cNvSpPr>
          <p:nvPr>
            <p:ph type="sldNum" sz="quarter" idx="10"/>
          </p:nvPr>
        </p:nvSpPr>
        <p:spPr/>
        <p:txBody>
          <a:bodyPr/>
          <a:lstStyle/>
          <a:p>
            <a:fld id="{727A110E-9D31-4F1C-8360-E5BF2B44722E}" type="slidenum">
              <a:rPr lang="en-US" smtClean="0"/>
              <a:t>69</a:t>
            </a:fld>
            <a:endParaRPr lang="en-US"/>
          </a:p>
        </p:txBody>
      </p:sp>
    </p:spTree>
    <p:extLst>
      <p:ext uri="{BB962C8B-B14F-4D97-AF65-F5344CB8AC3E}">
        <p14:creationId xmlns:p14="http://schemas.microsoft.com/office/powerpoint/2010/main" val="396202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a:t>
            </a:r>
            <a:r>
              <a:rPr lang="en-US" baseline="0" dirty="0"/>
              <a:t> essential items needed to send to G&amp;C for a cost transfer; please add relevant information when it come the to “WHY and “How” Reasons</a:t>
            </a:r>
          </a:p>
          <a:p>
            <a:r>
              <a:rPr lang="en-US" baseline="0" dirty="0"/>
              <a:t>2 signatures needed on the ASR; employee if they are still with GT and the financial unit manager; exemption signature if last resort</a:t>
            </a:r>
          </a:p>
        </p:txBody>
      </p:sp>
      <p:sp>
        <p:nvSpPr>
          <p:cNvPr id="4" name="Slide Number Placeholder 3"/>
          <p:cNvSpPr>
            <a:spLocks noGrp="1"/>
          </p:cNvSpPr>
          <p:nvPr>
            <p:ph type="sldNum" sz="quarter" idx="10"/>
          </p:nvPr>
        </p:nvSpPr>
        <p:spPr/>
        <p:txBody>
          <a:bodyPr/>
          <a:lstStyle/>
          <a:p>
            <a:fld id="{727A110E-9D31-4F1C-8360-E5BF2B44722E}" type="slidenum">
              <a:rPr lang="en-US" smtClean="0"/>
              <a:t>70</a:t>
            </a:fld>
            <a:endParaRPr lang="en-US"/>
          </a:p>
        </p:txBody>
      </p:sp>
    </p:spTree>
    <p:extLst>
      <p:ext uri="{BB962C8B-B14F-4D97-AF65-F5344CB8AC3E}">
        <p14:creationId xmlns:p14="http://schemas.microsoft.com/office/powerpoint/2010/main" val="2555944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Caveat with over 90 days includes late</a:t>
            </a:r>
            <a:r>
              <a:rPr lang="en-US" baseline="0" dirty="0"/>
              <a:t> setup by G&amp;C and/or OSP; we cannot move prior year expense from State account; Cost transfers without a Grant Worktag should go to the controller’s office. </a:t>
            </a:r>
            <a:endParaRPr lang="en-US" dirty="0"/>
          </a:p>
        </p:txBody>
      </p:sp>
      <p:sp>
        <p:nvSpPr>
          <p:cNvPr id="4" name="Slide Number Placeholder 3"/>
          <p:cNvSpPr>
            <a:spLocks noGrp="1"/>
          </p:cNvSpPr>
          <p:nvPr>
            <p:ph type="sldNum" sz="quarter" idx="10"/>
          </p:nvPr>
        </p:nvSpPr>
        <p:spPr/>
        <p:txBody>
          <a:bodyPr/>
          <a:lstStyle/>
          <a:p>
            <a:fld id="{727A110E-9D31-4F1C-8360-E5BF2B44722E}" type="slidenum">
              <a:rPr lang="en-US" smtClean="0"/>
              <a:t>75</a:t>
            </a:fld>
            <a:endParaRPr lang="en-US"/>
          </a:p>
        </p:txBody>
      </p:sp>
    </p:spTree>
    <p:extLst>
      <p:ext uri="{BB962C8B-B14F-4D97-AF65-F5344CB8AC3E}">
        <p14:creationId xmlns:p14="http://schemas.microsoft.com/office/powerpoint/2010/main" val="6355821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7A110E-9D31-4F1C-8360-E5BF2B4472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2814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the</a:t>
            </a:r>
            <a:r>
              <a:rPr lang="en-US" baseline="0" dirty="0"/>
              <a:t> request has as much information as possible; cuts down the emails needed to figure out the request; be aware the </a:t>
            </a:r>
            <a:r>
              <a:rPr lang="en-US" baseline="0" dirty="0" err="1"/>
              <a:t>subawards</a:t>
            </a:r>
            <a:r>
              <a:rPr lang="en-US" baseline="0" dirty="0"/>
              <a:t> is for external entities; make sure you add the correct cost center, G&amp;C will have to create a new award if it needs to be changed; use the award number not the prime grant, we look the information up in CIS.</a:t>
            </a:r>
          </a:p>
          <a:p>
            <a:endParaRPr lang="en-US" baseline="0" dirty="0"/>
          </a:p>
          <a:p>
            <a:r>
              <a:rPr lang="en-US" baseline="0" dirty="0"/>
              <a:t>General comments is a good place to specify the new PI name, </a:t>
            </a:r>
            <a:r>
              <a:rPr lang="en-US" baseline="0" dirty="0" err="1"/>
              <a:t>subawardee</a:t>
            </a:r>
            <a:r>
              <a:rPr lang="en-US" baseline="0" dirty="0"/>
              <a:t>, spend restrictions for the grant, different F&amp;A from Prime, </a:t>
            </a:r>
            <a:r>
              <a:rPr lang="en-US" baseline="0" dirty="0" err="1"/>
              <a:t>etc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7A110E-9D31-4F1C-8360-E5BF2B4472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91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82</a:t>
            </a:fld>
            <a:endParaRPr lang="en-US" dirty="0"/>
          </a:p>
        </p:txBody>
      </p:sp>
    </p:spTree>
    <p:extLst>
      <p:ext uri="{BB962C8B-B14F-4D97-AF65-F5344CB8AC3E}">
        <p14:creationId xmlns:p14="http://schemas.microsoft.com/office/powerpoint/2010/main" val="1587795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83</a:t>
            </a:fld>
            <a:endParaRPr lang="en-US" dirty="0"/>
          </a:p>
        </p:txBody>
      </p:sp>
    </p:spTree>
    <p:extLst>
      <p:ext uri="{BB962C8B-B14F-4D97-AF65-F5344CB8AC3E}">
        <p14:creationId xmlns:p14="http://schemas.microsoft.com/office/powerpoint/2010/main" val="2369121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84</a:t>
            </a:fld>
            <a:endParaRPr lang="en-US" dirty="0"/>
          </a:p>
        </p:txBody>
      </p:sp>
    </p:spTree>
    <p:extLst>
      <p:ext uri="{BB962C8B-B14F-4D97-AF65-F5344CB8AC3E}">
        <p14:creationId xmlns:p14="http://schemas.microsoft.com/office/powerpoint/2010/main" val="598487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7205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85</a:t>
            </a:fld>
            <a:endParaRPr lang="en-US" dirty="0"/>
          </a:p>
        </p:txBody>
      </p:sp>
    </p:spTree>
    <p:extLst>
      <p:ext uri="{BB962C8B-B14F-4D97-AF65-F5344CB8AC3E}">
        <p14:creationId xmlns:p14="http://schemas.microsoft.com/office/powerpoint/2010/main" val="3994421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Caveat with over 90 days includes late</a:t>
            </a:r>
            <a:r>
              <a:rPr lang="en-US" baseline="0" dirty="0"/>
              <a:t> setup by G&amp;C and/or OSP; we cannot move prior year expense from State account; Cost transfers without a Grant Worktag should go to the controller’s office. </a:t>
            </a:r>
            <a:endParaRPr lang="en-US" dirty="0"/>
          </a:p>
        </p:txBody>
      </p:sp>
      <p:sp>
        <p:nvSpPr>
          <p:cNvPr id="4" name="Slide Number Placeholder 3"/>
          <p:cNvSpPr>
            <a:spLocks noGrp="1"/>
          </p:cNvSpPr>
          <p:nvPr>
            <p:ph type="sldNum" sz="quarter" idx="10"/>
          </p:nvPr>
        </p:nvSpPr>
        <p:spPr/>
        <p:txBody>
          <a:bodyPr/>
          <a:lstStyle/>
          <a:p>
            <a:fld id="{727A110E-9D31-4F1C-8360-E5BF2B44722E}" type="slidenum">
              <a:rPr lang="en-US" smtClean="0"/>
              <a:t>87</a:t>
            </a:fld>
            <a:endParaRPr lang="en-US"/>
          </a:p>
        </p:txBody>
      </p:sp>
    </p:spTree>
    <p:extLst>
      <p:ext uri="{BB962C8B-B14F-4D97-AF65-F5344CB8AC3E}">
        <p14:creationId xmlns:p14="http://schemas.microsoft.com/office/powerpoint/2010/main" val="3599833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397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149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15</a:t>
            </a:fld>
            <a:endParaRPr lang="en-US"/>
          </a:p>
        </p:txBody>
      </p:sp>
    </p:spTree>
    <p:extLst>
      <p:ext uri="{BB962C8B-B14F-4D97-AF65-F5344CB8AC3E}">
        <p14:creationId xmlns:p14="http://schemas.microsoft.com/office/powerpoint/2010/main" val="539471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533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9196" y="3793068"/>
            <a:ext cx="5096935" cy="1684868"/>
          </a:xfrm>
          <a:prstGeom prst="rect">
            <a:avLst/>
          </a:prstGeom>
        </p:spPr>
        <p:txBody>
          <a:bodyPr>
            <a:noAutofit/>
          </a:bodyPr>
          <a:lstStyle>
            <a:lvl1pPr marL="0" indent="0" algn="l">
              <a:lnSpc>
                <a:spcPts val="3600"/>
              </a:lnSpc>
              <a:buNone/>
              <a:defRPr sz="3000" b="0" cap="none" spc="0" baseline="0">
                <a:solidFill>
                  <a:schemeClr val="tx1">
                    <a:lumMod val="50000"/>
                    <a:lumOff val="50000"/>
                  </a:schemeClr>
                </a:solidFill>
                <a:latin typeface="Roboto Condensed Light" pitchFamily="2" charset="0"/>
                <a:ea typeface="Roboto Condensed Light"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3239197" y="333632"/>
            <a:ext cx="5096935" cy="3459435"/>
          </a:xfrm>
          <a:prstGeom prst="rect">
            <a:avLst/>
          </a:prstGeom>
        </p:spPr>
        <p:txBody>
          <a:bodyPr anchor="b" anchorCtr="0">
            <a:normAutofit/>
          </a:bodyPr>
          <a:lstStyle>
            <a:lvl1pPr algn="l">
              <a:lnSpc>
                <a:spcPts val="4800"/>
              </a:lnSpc>
              <a:defRPr sz="4200" b="1"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102725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915638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68865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285750" y="365125"/>
            <a:ext cx="66008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99861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reaker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794DABEB-D13A-44A7-8BFF-9C6AB575C97B}" type="datetime1">
              <a:rPr lang="en-US" smtClean="0"/>
              <a:t>1/28/2021</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r>
              <a:rPr lang="en-US"/>
              <a:t>University System of Georgia Institution</a:t>
            </a:r>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5" name="Title 1">
            <a:extLst>
              <a:ext uri="{FF2B5EF4-FFF2-40B4-BE49-F238E27FC236}">
                <a16:creationId xmlns:a16="http://schemas.microsoft.com/office/drawing/2014/main" id="{E22B443F-F2C0-4CFD-AE8E-D48AA3D49260}"/>
              </a:ext>
            </a:extLst>
          </p:cNvPr>
          <p:cNvSpPr>
            <a:spLocks noGrp="1"/>
          </p:cNvSpPr>
          <p:nvPr>
            <p:ph type="title" hasCustomPrompt="1"/>
          </p:nvPr>
        </p:nvSpPr>
        <p:spPr>
          <a:xfrm>
            <a:off x="2918337" y="2921620"/>
            <a:ext cx="5119534" cy="1014761"/>
          </a:xfrm>
        </p:spPr>
        <p:txBody>
          <a:bodyPr/>
          <a:lstStyle>
            <a:lvl1pPr>
              <a:defRPr/>
            </a:lvl1pPr>
          </a:lstStyle>
          <a:p>
            <a:r>
              <a:rPr lang="en-US"/>
              <a:t>Breaker Slide</a:t>
            </a:r>
          </a:p>
        </p:txBody>
      </p:sp>
    </p:spTree>
    <p:custDataLst>
      <p:tags r:id="rId1"/>
    </p:custDataLst>
    <p:extLst>
      <p:ext uri="{BB962C8B-B14F-4D97-AF65-F5344CB8AC3E}">
        <p14:creationId xmlns:p14="http://schemas.microsoft.com/office/powerpoint/2010/main" val="2398201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12142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284285" y="1215483"/>
            <a:ext cx="4211515"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4648200" y="1215483"/>
            <a:ext cx="4210050"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714260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285750" y="1235113"/>
            <a:ext cx="42132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285750" y="2078656"/>
            <a:ext cx="4213225"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4629150" y="1235113"/>
            <a:ext cx="42291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4629150" y="2078656"/>
            <a:ext cx="4229100"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736605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439837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71978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3235325" y="457201"/>
            <a:ext cx="5622925"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840547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3235325" y="457201"/>
            <a:ext cx="5622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27081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754035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584461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68865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285750" y="365125"/>
            <a:ext cx="66008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115465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13933"/>
            <a:ext cx="8873067" cy="4749800"/>
          </a:xfrm>
        </p:spPr>
        <p:txBody>
          <a:bodyPr>
            <a:noAutofit/>
          </a:bodyPr>
          <a:lstStyle>
            <a:lvl1pPr marL="0" indent="0">
              <a:spcAft>
                <a:spcPts val="450"/>
              </a:spcAft>
              <a:buFontTx/>
              <a:buNone/>
              <a:defRPr sz="1800"/>
            </a:lvl1pPr>
            <a:lvl2pPr marL="349758" indent="-214313">
              <a:spcAft>
                <a:spcPts val="450"/>
              </a:spcAft>
              <a:buFont typeface="Lucida Grande"/>
              <a:buChar char="•"/>
              <a:defRPr sz="1575"/>
            </a:lvl2pPr>
            <a:lvl3pPr>
              <a:spcAft>
                <a:spcPts val="450"/>
              </a:spcAft>
              <a:defRPr sz="1575"/>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603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1" y="1600200"/>
            <a:ext cx="4191000" cy="4621678"/>
          </a:xfrm>
        </p:spPr>
        <p:txBody>
          <a:bodyPr lIns="274320" rIns="274320"/>
          <a:lstStyle>
            <a:lvl1pPr>
              <a:spcAft>
                <a:spcPts val="450"/>
              </a:spcAft>
              <a:defRPr sz="1800">
                <a:solidFill>
                  <a:schemeClr val="bg1">
                    <a:lumMod val="85000"/>
                    <a:lumOff val="15000"/>
                  </a:schemeClr>
                </a:solidFill>
              </a:defRPr>
            </a:lvl1pPr>
            <a:lvl2pPr>
              <a:spcAft>
                <a:spcPts val="450"/>
              </a:spcAft>
              <a:defRPr sz="1350">
                <a:solidFill>
                  <a:schemeClr val="bg1">
                    <a:lumMod val="85000"/>
                    <a:lumOff val="15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563536" y="1600200"/>
            <a:ext cx="4351865" cy="4621678"/>
          </a:xfrm>
        </p:spPr>
        <p:txBody>
          <a:bodyPr lIns="274320" rIns="274320"/>
          <a:lstStyle>
            <a:lvl1pPr>
              <a:spcAft>
                <a:spcPts val="450"/>
              </a:spcAft>
              <a:defRPr sz="1800">
                <a:solidFill>
                  <a:schemeClr val="bg1">
                    <a:lumMod val="85000"/>
                    <a:lumOff val="15000"/>
                  </a:schemeClr>
                </a:solidFill>
              </a:defRPr>
            </a:lvl1pPr>
            <a:lvl2pPr>
              <a:spcAft>
                <a:spcPts val="450"/>
              </a:spcAft>
              <a:defRPr sz="1350">
                <a:solidFill>
                  <a:schemeClr val="bg1">
                    <a:lumMod val="85000"/>
                    <a:lumOff val="15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35058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3"/>
          <p:cNvSpPr>
            <a:spLocks noGrp="1"/>
          </p:cNvSpPr>
          <p:nvPr>
            <p:ph type="pic" sz="quarter" idx="10"/>
          </p:nvPr>
        </p:nvSpPr>
        <p:spPr>
          <a:xfrm>
            <a:off x="254000" y="1371600"/>
            <a:ext cx="4216401" cy="2253044"/>
          </a:xfrm>
        </p:spPr>
        <p:txBody>
          <a:bodyPr/>
          <a:lstStyle/>
          <a:p>
            <a:endParaRPr lang="en-US"/>
          </a:p>
        </p:txBody>
      </p:sp>
      <p:sp>
        <p:nvSpPr>
          <p:cNvPr id="4" name="Picture Placeholder 3"/>
          <p:cNvSpPr>
            <a:spLocks noGrp="1"/>
          </p:cNvSpPr>
          <p:nvPr>
            <p:ph type="pic" sz="quarter" idx="11"/>
          </p:nvPr>
        </p:nvSpPr>
        <p:spPr>
          <a:xfrm>
            <a:off x="4656667" y="1371600"/>
            <a:ext cx="4207934" cy="2253044"/>
          </a:xfrm>
        </p:spPr>
        <p:txBody>
          <a:bodyPr/>
          <a:lstStyle/>
          <a:p>
            <a:endParaRPr lang="en-US"/>
          </a:p>
        </p:txBody>
      </p:sp>
      <p:sp>
        <p:nvSpPr>
          <p:cNvPr id="5" name="Picture Placeholder 3"/>
          <p:cNvSpPr>
            <a:spLocks noGrp="1"/>
          </p:cNvSpPr>
          <p:nvPr>
            <p:ph type="pic" sz="quarter" idx="12"/>
          </p:nvPr>
        </p:nvSpPr>
        <p:spPr>
          <a:xfrm>
            <a:off x="254000" y="3784602"/>
            <a:ext cx="4216401" cy="2459799"/>
          </a:xfrm>
        </p:spPr>
        <p:txBody>
          <a:bodyPr/>
          <a:lstStyle/>
          <a:p>
            <a:endParaRPr lang="en-US"/>
          </a:p>
        </p:txBody>
      </p:sp>
      <p:sp>
        <p:nvSpPr>
          <p:cNvPr id="6" name="Picture Placeholder 3"/>
          <p:cNvSpPr>
            <a:spLocks noGrp="1"/>
          </p:cNvSpPr>
          <p:nvPr>
            <p:ph type="pic" sz="quarter" idx="13"/>
          </p:nvPr>
        </p:nvSpPr>
        <p:spPr>
          <a:xfrm>
            <a:off x="4656667" y="3784600"/>
            <a:ext cx="4207934" cy="2459800"/>
          </a:xfrm>
        </p:spPr>
        <p:txBody>
          <a:bodyPr/>
          <a:lstStyle/>
          <a:p>
            <a:endParaRPr lang="en-US"/>
          </a:p>
        </p:txBody>
      </p:sp>
    </p:spTree>
    <p:extLst>
      <p:ext uri="{BB962C8B-B14F-4D97-AF65-F5344CB8AC3E}">
        <p14:creationId xmlns:p14="http://schemas.microsoft.com/office/powerpoint/2010/main" val="3613402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262467" y="1329267"/>
            <a:ext cx="2751666" cy="1400218"/>
          </a:xfrm>
        </p:spPr>
        <p:txBody>
          <a:bodyPr/>
          <a:lstStyle/>
          <a:p>
            <a:endParaRPr lang="en-US"/>
          </a:p>
        </p:txBody>
      </p:sp>
      <p:sp>
        <p:nvSpPr>
          <p:cNvPr id="6" name="Picture Placeholder 3"/>
          <p:cNvSpPr>
            <a:spLocks noGrp="1"/>
          </p:cNvSpPr>
          <p:nvPr>
            <p:ph type="pic" sz="quarter" idx="12"/>
          </p:nvPr>
        </p:nvSpPr>
        <p:spPr>
          <a:xfrm>
            <a:off x="6092776" y="1329267"/>
            <a:ext cx="2805693" cy="1400218"/>
          </a:xfrm>
        </p:spPr>
        <p:txBody>
          <a:bodyPr/>
          <a:lstStyle/>
          <a:p>
            <a:endParaRPr lang="en-US"/>
          </a:p>
        </p:txBody>
      </p:sp>
      <p:sp>
        <p:nvSpPr>
          <p:cNvPr id="7" name="Picture Placeholder 3"/>
          <p:cNvSpPr>
            <a:spLocks noGrp="1"/>
          </p:cNvSpPr>
          <p:nvPr>
            <p:ph type="pic" sz="quarter" idx="13"/>
          </p:nvPr>
        </p:nvSpPr>
        <p:spPr>
          <a:xfrm>
            <a:off x="3132668" y="1329267"/>
            <a:ext cx="2870200" cy="1400218"/>
          </a:xfrm>
        </p:spPr>
        <p:txBody>
          <a:bodyPr/>
          <a:lstStyle/>
          <a:p>
            <a:endParaRPr lang="en-US"/>
          </a:p>
        </p:txBody>
      </p:sp>
      <p:sp>
        <p:nvSpPr>
          <p:cNvPr id="8" name="Picture Placeholder 3"/>
          <p:cNvSpPr>
            <a:spLocks noGrp="1"/>
          </p:cNvSpPr>
          <p:nvPr>
            <p:ph type="pic" sz="quarter" idx="14"/>
          </p:nvPr>
        </p:nvSpPr>
        <p:spPr>
          <a:xfrm>
            <a:off x="262467" y="2946400"/>
            <a:ext cx="2751666" cy="1514524"/>
          </a:xfrm>
        </p:spPr>
        <p:txBody>
          <a:bodyPr/>
          <a:lstStyle/>
          <a:p>
            <a:endParaRPr lang="en-US"/>
          </a:p>
        </p:txBody>
      </p:sp>
      <p:sp>
        <p:nvSpPr>
          <p:cNvPr id="9" name="Picture Placeholder 3"/>
          <p:cNvSpPr>
            <a:spLocks noGrp="1"/>
          </p:cNvSpPr>
          <p:nvPr>
            <p:ph type="pic" sz="quarter" idx="15"/>
          </p:nvPr>
        </p:nvSpPr>
        <p:spPr>
          <a:xfrm>
            <a:off x="6092776" y="2946400"/>
            <a:ext cx="2805693" cy="1514524"/>
          </a:xfrm>
        </p:spPr>
        <p:txBody>
          <a:bodyPr/>
          <a:lstStyle/>
          <a:p>
            <a:endParaRPr lang="en-US"/>
          </a:p>
        </p:txBody>
      </p:sp>
      <p:sp>
        <p:nvSpPr>
          <p:cNvPr id="10" name="Picture Placeholder 3"/>
          <p:cNvSpPr>
            <a:spLocks noGrp="1"/>
          </p:cNvSpPr>
          <p:nvPr>
            <p:ph type="pic" sz="quarter" idx="16"/>
          </p:nvPr>
        </p:nvSpPr>
        <p:spPr>
          <a:xfrm>
            <a:off x="3132668" y="2946400"/>
            <a:ext cx="2870200" cy="1514524"/>
          </a:xfrm>
        </p:spPr>
        <p:txBody>
          <a:bodyPr/>
          <a:lstStyle/>
          <a:p>
            <a:endParaRPr lang="en-US"/>
          </a:p>
        </p:txBody>
      </p:sp>
      <p:sp>
        <p:nvSpPr>
          <p:cNvPr id="11" name="Picture Placeholder 3"/>
          <p:cNvSpPr>
            <a:spLocks noGrp="1"/>
          </p:cNvSpPr>
          <p:nvPr>
            <p:ph type="pic" sz="quarter" idx="17"/>
          </p:nvPr>
        </p:nvSpPr>
        <p:spPr>
          <a:xfrm>
            <a:off x="262467" y="4677839"/>
            <a:ext cx="2751666" cy="1507682"/>
          </a:xfrm>
        </p:spPr>
        <p:txBody>
          <a:bodyPr/>
          <a:lstStyle/>
          <a:p>
            <a:endParaRPr lang="en-US"/>
          </a:p>
        </p:txBody>
      </p:sp>
      <p:sp>
        <p:nvSpPr>
          <p:cNvPr id="12" name="Picture Placeholder 3"/>
          <p:cNvSpPr>
            <a:spLocks noGrp="1"/>
          </p:cNvSpPr>
          <p:nvPr>
            <p:ph type="pic" sz="quarter" idx="18"/>
          </p:nvPr>
        </p:nvSpPr>
        <p:spPr>
          <a:xfrm>
            <a:off x="6092776" y="4677839"/>
            <a:ext cx="2805692" cy="1507682"/>
          </a:xfrm>
        </p:spPr>
        <p:txBody>
          <a:bodyPr/>
          <a:lstStyle/>
          <a:p>
            <a:endParaRPr lang="en-US"/>
          </a:p>
        </p:txBody>
      </p:sp>
      <p:sp>
        <p:nvSpPr>
          <p:cNvPr id="13" name="Picture Placeholder 3"/>
          <p:cNvSpPr>
            <a:spLocks noGrp="1"/>
          </p:cNvSpPr>
          <p:nvPr>
            <p:ph type="pic" sz="quarter" idx="19"/>
          </p:nvPr>
        </p:nvSpPr>
        <p:spPr>
          <a:xfrm>
            <a:off x="3132668" y="4677839"/>
            <a:ext cx="2870200" cy="1507682"/>
          </a:xfrm>
        </p:spPr>
        <p:txBody>
          <a:bodyPr/>
          <a:lstStyle/>
          <a:p>
            <a:endParaRPr lang="en-US"/>
          </a:p>
        </p:txBody>
      </p:sp>
    </p:spTree>
    <p:extLst>
      <p:ext uri="{BB962C8B-B14F-4D97-AF65-F5344CB8AC3E}">
        <p14:creationId xmlns:p14="http://schemas.microsoft.com/office/powerpoint/2010/main" val="3558680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25345" y="1557867"/>
            <a:ext cx="5096935" cy="2235200"/>
          </a:xfrm>
          <a:noFill/>
        </p:spPr>
        <p:txBody>
          <a:bodyPr anchor="b" anchorCtr="0">
            <a:noAutofit/>
          </a:bodyPr>
          <a:lstStyle>
            <a:lvl1pPr algn="l">
              <a:lnSpc>
                <a:spcPts val="3600"/>
              </a:lnSpc>
              <a:defRPr b="1" cap="all" spc="150">
                <a:solidFill>
                  <a:schemeClr val="tx1"/>
                </a:solidFill>
              </a:defRPr>
            </a:lvl1pPr>
          </a:lstStyle>
          <a:p>
            <a:r>
              <a:rPr lang="en-US"/>
              <a:t>Click to edit Master title style</a:t>
            </a:r>
          </a:p>
        </p:txBody>
      </p:sp>
      <p:sp>
        <p:nvSpPr>
          <p:cNvPr id="3" name="Subtitle 2"/>
          <p:cNvSpPr>
            <a:spLocks noGrp="1"/>
          </p:cNvSpPr>
          <p:nvPr>
            <p:ph type="subTitle" idx="1"/>
          </p:nvPr>
        </p:nvSpPr>
        <p:spPr>
          <a:xfrm>
            <a:off x="3725345" y="4275706"/>
            <a:ext cx="5096935" cy="1202267"/>
          </a:xfrm>
        </p:spPr>
        <p:txBody>
          <a:bodyPr>
            <a:noAutofit/>
          </a:bodyPr>
          <a:lstStyle>
            <a:lvl1pPr marL="0" indent="0" algn="l">
              <a:lnSpc>
                <a:spcPts val="2100"/>
              </a:lnSpc>
              <a:buNone/>
              <a:defRPr sz="2000" b="1" cap="all" spc="300">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94184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white"/>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2AA957AF-53C0-420B-9C2D-77DB1416566C}" type="slidenum">
              <a:rPr lang="en-US" smtClean="0">
                <a:solidFill>
                  <a:prstClr val="white"/>
                </a:solidFill>
              </a:rPr>
              <a:pPr defTabSz="457200"/>
              <a:t>‹#›</a:t>
            </a:fld>
            <a:endParaRPr lang="en-US">
              <a:solidFill>
                <a:prstClr val="white"/>
              </a:solidFill>
            </a:endParaRPr>
          </a:p>
        </p:txBody>
      </p:sp>
      <p:sp>
        <p:nvSpPr>
          <p:cNvPr id="12" name="Text Placeholder 11"/>
          <p:cNvSpPr>
            <a:spLocks noGrp="1"/>
          </p:cNvSpPr>
          <p:nvPr>
            <p:ph type="body" sz="quarter" idx="13"/>
          </p:nvPr>
        </p:nvSpPr>
        <p:spPr>
          <a:xfrm>
            <a:off x="457200" y="117446"/>
            <a:ext cx="7031038" cy="49532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4" name="Text Placeholder 13"/>
          <p:cNvSpPr>
            <a:spLocks noGrp="1"/>
          </p:cNvSpPr>
          <p:nvPr>
            <p:ph type="body" sz="quarter" idx="14"/>
          </p:nvPr>
        </p:nvSpPr>
        <p:spPr>
          <a:xfrm>
            <a:off x="457200" y="981075"/>
            <a:ext cx="8142287" cy="503383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1231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284285" y="1215483"/>
            <a:ext cx="4211515"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4648200" y="1215483"/>
            <a:ext cx="4210050"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285750" y="1235113"/>
            <a:ext cx="42132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285750" y="2078656"/>
            <a:ext cx="4213225"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4629150" y="1235113"/>
            <a:ext cx="42291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4629150" y="2078656"/>
            <a:ext cx="4229100"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04609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420620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3235325" y="457201"/>
            <a:ext cx="5622925"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3235325" y="457201"/>
            <a:ext cx="5622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1/28/2021</a:t>
            </a:fld>
            <a:endParaRPr lang="en-US"/>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2.jp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3.jpg"/><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4.xml"/><Relationship Id="rId7"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 id="2147483714" r:id="rId2"/>
  </p:sldLayoutIdLst>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3"/>
            <a:ext cx="8572500" cy="459635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1/28/2021</a:t>
            </a:fld>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811838"/>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715" r:id="rId10"/>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3"/>
            <a:ext cx="8572500" cy="459635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1/28/2021</a:t>
            </a:fld>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811838"/>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a:p>
        </p:txBody>
      </p:sp>
    </p:spTree>
    <p:extLst>
      <p:ext uri="{BB962C8B-B14F-4D97-AF65-F5344CB8AC3E}">
        <p14:creationId xmlns:p14="http://schemas.microsoft.com/office/powerpoint/2010/main" val="320041057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txStyles>
    <p:titleStyle>
      <a:lvl1pPr algn="l" defTabSz="914400" rtl="0" eaLnBrk="1" latinLnBrk="0" hangingPunct="1">
        <a:lnSpc>
          <a:spcPct val="90000"/>
        </a:lnSpc>
        <a:spcBef>
          <a:spcPct val="0"/>
        </a:spcBef>
        <a:buNone/>
        <a:defRPr sz="3600" b="1" i="0" kern="1200" baseline="0">
          <a:solidFill>
            <a:srgbClr val="003057"/>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5765800" cy="991352"/>
          </a:xfrm>
          <a:prstGeom prst="rect">
            <a:avLst/>
          </a:prstGeom>
          <a:solidFill>
            <a:schemeClr val="bg1"/>
          </a:solidFill>
        </p:spPr>
        <p:txBody>
          <a:bodyPr vert="horz" lIns="27432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1" y="1363133"/>
            <a:ext cx="8924509" cy="4834466"/>
          </a:xfrm>
          <a:prstGeom prst="rect">
            <a:avLst/>
          </a:prstGeom>
        </p:spPr>
        <p:txBody>
          <a:bodyPr vert="horz" lIns="274320" tIns="45720" rIns="27432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13579838"/>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txStyles>
    <p:titleStyle>
      <a:lvl1pPr algn="l" defTabSz="342900" rtl="0" eaLnBrk="1" latinLnBrk="0" hangingPunct="1">
        <a:spcBef>
          <a:spcPct val="0"/>
        </a:spcBef>
        <a:buNone/>
        <a:defRPr sz="1800" kern="1200" cap="all" spc="150">
          <a:solidFill>
            <a:srgbClr val="EEB211"/>
          </a:solidFill>
          <a:latin typeface="Calibri"/>
          <a:ea typeface="+mj-ea"/>
          <a:cs typeface="+mj-cs"/>
        </a:defRPr>
      </a:lvl1pPr>
    </p:titleStyle>
    <p:bodyStyle>
      <a:lvl1pPr marL="0" indent="0" algn="l" defTabSz="342900" rtl="0" eaLnBrk="1" latinLnBrk="0" hangingPunct="1">
        <a:spcBef>
          <a:spcPct val="20000"/>
        </a:spcBef>
        <a:buFont typeface="Arial"/>
        <a:buNone/>
        <a:defRPr sz="2400" kern="1200">
          <a:solidFill>
            <a:srgbClr val="262626"/>
          </a:solidFill>
          <a:latin typeface="+mn-lt"/>
          <a:ea typeface="+mn-ea"/>
          <a:cs typeface="+mn-cs"/>
        </a:defRPr>
      </a:lvl1pPr>
      <a:lvl2pPr marL="349758" indent="-214313" algn="l" defTabSz="342900" rtl="0" eaLnBrk="1" latinLnBrk="0" hangingPunct="1">
        <a:spcBef>
          <a:spcPct val="20000"/>
        </a:spcBef>
        <a:buFont typeface="Arial"/>
        <a:buChar char="•"/>
        <a:defRPr sz="2100" kern="1200">
          <a:solidFill>
            <a:srgbClr val="262626"/>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262626"/>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bg1"/>
          </a:solidFill>
          <a:latin typeface="Roboto Light"/>
          <a:ea typeface="+mn-ea"/>
          <a:cs typeface="+mn-cs"/>
        </a:defRPr>
      </a:lvl4pPr>
      <a:lvl5pPr marL="1543050" indent="-171450" algn="l" defTabSz="342900" rtl="0" eaLnBrk="1" latinLnBrk="0" hangingPunct="1">
        <a:spcBef>
          <a:spcPct val="20000"/>
        </a:spcBef>
        <a:buFont typeface="Arial"/>
        <a:buChar char="»"/>
        <a:defRPr sz="1500" kern="1200">
          <a:solidFill>
            <a:schemeClr val="bg1"/>
          </a:solidFill>
          <a:latin typeface="Roboto Ligh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3"/>
            <a:ext cx="8572500" cy="459635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811838"/>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slide</a:t>
            </a:r>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a:p>
        </p:txBody>
      </p:sp>
    </p:spTree>
    <p:extLst>
      <p:ext uri="{BB962C8B-B14F-4D97-AF65-F5344CB8AC3E}">
        <p14:creationId xmlns:p14="http://schemas.microsoft.com/office/powerpoint/2010/main" val="3430862188"/>
      </p:ext>
    </p:extLst>
  </p:cSld>
  <p:clrMap bg1="lt1" tx1="dk1" bg2="lt2" tx2="dk2" accent1="accent1" accent2="accent2" accent3="accent3" accent4="accent4" accent5="accent5" accent6="accent6" hlink="hlink" folHlink="folHlink"/>
  <p:hf sldNum="0" hdr="0" dt="0"/>
  <p:txStyles>
    <p:titleStyle>
      <a:lvl1pPr algn="l" defTabSz="914400" rtl="0" eaLnBrk="1" latinLnBrk="0" hangingPunct="1">
        <a:lnSpc>
          <a:spcPct val="90000"/>
        </a:lnSpc>
        <a:spcBef>
          <a:spcPct val="0"/>
        </a:spcBef>
        <a:buNone/>
        <a:defRPr sz="3600" b="1" i="0" kern="1200" baseline="0">
          <a:solidFill>
            <a:srgbClr val="003057"/>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2.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13.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3.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2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46.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7.xml"/><Relationship Id="rId6" Type="http://schemas.openxmlformats.org/officeDocument/2006/relationships/image" Target="../media/image50.png"/><Relationship Id="rId5" Type="http://schemas.openxmlformats.org/officeDocument/2006/relationships/image" Target="../media/image40.png"/><Relationship Id="rId4"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8.xml"/></Relationships>
</file>

<file path=ppt/slides/_rels/slide48.xml.rels><?xml version="1.0" encoding="UTF-8" standalone="yes"?>
<Relationships xmlns="http://schemas.openxmlformats.org/package/2006/relationships"><Relationship Id="rId3" Type="http://schemas.openxmlformats.org/officeDocument/2006/relationships/hyperlink" Target="https://lite.gatech.edu/" TargetMode="External"/><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49.xml.rels><?xml version="1.0" encoding="UTF-8" standalone="yes"?>
<Relationships xmlns="http://schemas.openxmlformats.org/package/2006/relationships"><Relationship Id="rId3" Type="http://schemas.openxmlformats.org/officeDocument/2006/relationships/hyperlink" Target="https://lite.gatech.edu/home" TargetMode="Externa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52.xml.rels><?xml version="1.0" encoding="UTF-8" standalone="yes"?>
<Relationships xmlns="http://schemas.openxmlformats.org/package/2006/relationships"><Relationship Id="rId3" Type="http://schemas.openxmlformats.org/officeDocument/2006/relationships/hyperlink" Target="https://lite.gatech.edu/" TargetMode="External"/><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53.xml.rels><?xml version="1.0" encoding="UTF-8" standalone="yes"?>
<Relationships xmlns="http://schemas.openxmlformats.org/package/2006/relationships"><Relationship Id="rId3" Type="http://schemas.openxmlformats.org/officeDocument/2006/relationships/hyperlink" Target="https://lite.gatech.edu/home" TargetMode="Externa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68.e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69.e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71.emf"/><Relationship Id="rId5" Type="http://schemas.openxmlformats.org/officeDocument/2006/relationships/oleObject" Target="../embeddings/oleObject4.bin"/><Relationship Id="rId4" Type="http://schemas.openxmlformats.org/officeDocument/2006/relationships/image" Target="../media/image70.emf"/></Relationships>
</file>

<file path=ppt/slides/_rels/slide74.xml.rels><?xml version="1.0" encoding="UTF-8" standalone="yes"?>
<Relationships xmlns="http://schemas.openxmlformats.org/package/2006/relationships"><Relationship Id="rId3" Type="http://schemas.openxmlformats.org/officeDocument/2006/relationships/hyperlink" Target="http://grants.gatech.edu/standard-forms" TargetMode="External"/><Relationship Id="rId2" Type="http://schemas.openxmlformats.org/officeDocument/2006/relationships/hyperlink" Target="mailto:easr.ask@business.gatech.edu" TargetMode="Externa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95FB-AFDA-C24E-BDC1-87184FFF62A0}"/>
              </a:ext>
            </a:extLst>
          </p:cNvPr>
          <p:cNvSpPr>
            <a:spLocks noGrp="1"/>
          </p:cNvSpPr>
          <p:nvPr>
            <p:ph type="ctrTitle"/>
          </p:nvPr>
        </p:nvSpPr>
        <p:spPr>
          <a:xfrm>
            <a:off x="2894381" y="1962229"/>
            <a:ext cx="5786563" cy="1472449"/>
          </a:xfrm>
          <a:prstGeom prst="rect">
            <a:avLst/>
          </a:prstGeom>
        </p:spPr>
        <p:txBody>
          <a:bodyPr wrap="square">
            <a:normAutofit/>
          </a:bodyPr>
          <a:lstStyle/>
          <a:p>
            <a:pPr algn="ctr"/>
            <a:r>
              <a:rPr lang="en-US" dirty="0" smtClean="0">
                <a:solidFill>
                  <a:schemeClr val="accent1">
                    <a:lumMod val="50000"/>
                  </a:schemeClr>
                </a:solidFill>
                <a:effectLst>
                  <a:outerShdw blurRad="38100" dist="38100" dir="2700000" algn="tl">
                    <a:srgbClr val="000000">
                      <a:alpha val="43137"/>
                    </a:srgbClr>
                  </a:outerShdw>
                </a:effectLst>
              </a:rPr>
              <a:t>The Latest </a:t>
            </a:r>
            <a:r>
              <a:rPr lang="en-US" i="1" dirty="0" smtClean="0">
                <a:solidFill>
                  <a:schemeClr val="accent1">
                    <a:lumMod val="50000"/>
                  </a:schemeClr>
                </a:solidFill>
                <a:effectLst>
                  <a:outerShdw blurRad="38100" dist="38100" dir="2700000" algn="tl">
                    <a:srgbClr val="000000">
                      <a:alpha val="43137"/>
                    </a:srgbClr>
                  </a:outerShdw>
                </a:effectLst>
              </a:rPr>
              <a:t>Buzz</a:t>
            </a:r>
            <a:r>
              <a:rPr lang="en-US" dirty="0" smtClean="0">
                <a:solidFill>
                  <a:schemeClr val="accent1">
                    <a:lumMod val="50000"/>
                  </a:schemeClr>
                </a:solidFill>
                <a:effectLst>
                  <a:outerShdw blurRad="38100" dist="38100" dir="2700000" algn="tl">
                    <a:srgbClr val="000000">
                      <a:alpha val="43137"/>
                    </a:srgbClr>
                  </a:outerShdw>
                </a:effectLst>
              </a:rPr>
              <a:t> with G&amp;C Accounting</a:t>
            </a:r>
            <a:endParaRPr lang="en-US" dirty="0">
              <a:solidFill>
                <a:schemeClr val="accent1">
                  <a:lumMod val="50000"/>
                </a:schemeClr>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B7E66134-3B68-CA46-9583-81F439EB81A2}"/>
              </a:ext>
            </a:extLst>
          </p:cNvPr>
          <p:cNvSpPr>
            <a:spLocks noGrp="1"/>
          </p:cNvSpPr>
          <p:nvPr>
            <p:ph type="subTitle" idx="1"/>
          </p:nvPr>
        </p:nvSpPr>
        <p:spPr/>
        <p:txBody>
          <a:bodyPr anchor="t">
            <a:noAutofit/>
          </a:bodyPr>
          <a:lstStyle/>
          <a:p>
            <a:r>
              <a:rPr lang="en-US" dirty="0">
                <a:latin typeface="Roboto Condensed Light"/>
                <a:ea typeface="Roboto Condensed Light"/>
                <a:cs typeface="Roboto Condensed Light"/>
              </a:rPr>
              <a:t>Thursday, </a:t>
            </a:r>
            <a:r>
              <a:rPr lang="en-US" dirty="0" smtClean="0">
                <a:latin typeface="Roboto Condensed Light"/>
                <a:ea typeface="Roboto Condensed Light"/>
                <a:cs typeface="Roboto Condensed Light"/>
              </a:rPr>
              <a:t>January 28th, 2021</a:t>
            </a:r>
            <a:endParaRPr lang="en-US" dirty="0">
              <a:latin typeface="Roboto Condensed Light"/>
              <a:ea typeface="Roboto Condensed Light"/>
              <a:cs typeface="Roboto Condensed Light"/>
            </a:endParaRPr>
          </a:p>
          <a:p>
            <a:r>
              <a:rPr lang="en-US" dirty="0" smtClean="0">
                <a:latin typeface="Roboto Condensed Light"/>
                <a:ea typeface="Roboto Condensed Light"/>
                <a:cs typeface="Roboto Condensed Light"/>
              </a:rPr>
              <a:t>2:00-3:30PM</a:t>
            </a:r>
            <a:endParaRPr lang="en-US" dirty="0">
              <a:latin typeface="Roboto Condensed Light"/>
              <a:ea typeface="Roboto Condensed Light"/>
              <a:cs typeface="Roboto Condensed Ligh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3009" y="4041058"/>
            <a:ext cx="1185993" cy="2626976"/>
          </a:xfrm>
          <a:prstGeom prst="rect">
            <a:avLst/>
          </a:prstGeom>
        </p:spPr>
      </p:pic>
    </p:spTree>
    <p:extLst>
      <p:ext uri="{BB962C8B-B14F-4D97-AF65-F5344CB8AC3E}">
        <p14:creationId xmlns:p14="http://schemas.microsoft.com/office/powerpoint/2010/main" val="2789775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SPONSORED AWARD BUDGET EXPENSE REPORT (SABER)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954" y="1576346"/>
            <a:ext cx="2889327" cy="3756124"/>
          </a:xfrm>
          <a:prstGeom prst="rect">
            <a:avLst/>
          </a:prstGeom>
        </p:spPr>
      </p:pic>
      <p:sp>
        <p:nvSpPr>
          <p:cNvPr id="5" name="TextBox 4"/>
          <p:cNvSpPr txBox="1"/>
          <p:nvPr/>
        </p:nvSpPr>
        <p:spPr>
          <a:xfrm>
            <a:off x="667910" y="1860604"/>
            <a:ext cx="4365265" cy="2677656"/>
          </a:xfrm>
          <a:prstGeom prst="rect">
            <a:avLst/>
          </a:prstGeom>
          <a:noFill/>
        </p:spPr>
        <p:txBody>
          <a:bodyPr wrap="square" rtlCol="0">
            <a:spAutoFit/>
          </a:bodyPr>
          <a:lstStyle/>
          <a:p>
            <a:r>
              <a:rPr lang="en-US" sz="2400" b="1" u="sng" dirty="0">
                <a:solidFill>
                  <a:schemeClr val="accent1">
                    <a:lumMod val="50000"/>
                  </a:schemeClr>
                </a:solidFill>
              </a:rPr>
              <a:t>Type of Reports:</a:t>
            </a:r>
          </a:p>
          <a:p>
            <a:endParaRPr lang="en-US" sz="2400" b="1" dirty="0">
              <a:solidFill>
                <a:schemeClr val="accent1">
                  <a:lumMod val="50000"/>
                </a:schemeClr>
              </a:solidFill>
            </a:endParaRPr>
          </a:p>
          <a:p>
            <a:r>
              <a:rPr lang="en-US" sz="2400" b="1" dirty="0">
                <a:solidFill>
                  <a:schemeClr val="accent1">
                    <a:lumMod val="50000"/>
                  </a:schemeClr>
                </a:solidFill>
              </a:rPr>
              <a:t>SABER</a:t>
            </a:r>
          </a:p>
          <a:p>
            <a:endParaRPr lang="en-US" sz="2400" b="1" dirty="0">
              <a:solidFill>
                <a:schemeClr val="accent1">
                  <a:lumMod val="50000"/>
                </a:schemeClr>
              </a:solidFill>
            </a:endParaRPr>
          </a:p>
          <a:p>
            <a:r>
              <a:rPr lang="en-US" sz="2400" b="1" dirty="0">
                <a:solidFill>
                  <a:schemeClr val="accent1">
                    <a:lumMod val="50000"/>
                  </a:schemeClr>
                </a:solidFill>
              </a:rPr>
              <a:t>SABER BY OBJECT CLASS</a:t>
            </a:r>
          </a:p>
          <a:p>
            <a:endParaRPr lang="en-US" sz="2400" b="1" dirty="0">
              <a:solidFill>
                <a:schemeClr val="accent1">
                  <a:lumMod val="50000"/>
                </a:schemeClr>
              </a:solidFill>
            </a:endParaRPr>
          </a:p>
          <a:p>
            <a:r>
              <a:rPr lang="en-US" sz="2400" b="1" dirty="0">
                <a:solidFill>
                  <a:schemeClr val="accent1">
                    <a:lumMod val="50000"/>
                  </a:schemeClr>
                </a:solidFill>
              </a:rPr>
              <a:t>SABER BY </a:t>
            </a:r>
            <a:r>
              <a:rPr lang="en-US" sz="2400" b="1" dirty="0" smtClean="0">
                <a:solidFill>
                  <a:schemeClr val="accent1">
                    <a:lumMod val="50000"/>
                  </a:schemeClr>
                </a:solidFill>
              </a:rPr>
              <a:t>AWARD (NEW)</a:t>
            </a:r>
            <a:endParaRPr lang="en-US" sz="2400" b="1" dirty="0">
              <a:solidFill>
                <a:schemeClr val="accent1">
                  <a:lumMod val="50000"/>
                </a:schemeClr>
              </a:solidFill>
            </a:endParaRPr>
          </a:p>
        </p:txBody>
      </p:sp>
    </p:spTree>
    <p:extLst>
      <p:ext uri="{BB962C8B-B14F-4D97-AF65-F5344CB8AC3E}">
        <p14:creationId xmlns:p14="http://schemas.microsoft.com/office/powerpoint/2010/main" val="39895909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Latest </a:t>
            </a:r>
            <a:r>
              <a:rPr lang="en-US" i="1" dirty="0" smtClean="0"/>
              <a:t>Buzz</a:t>
            </a:r>
            <a:r>
              <a:rPr lang="en-US" dirty="0" smtClean="0"/>
              <a:t> with G&amp;C Accounting</a:t>
            </a:r>
            <a:endParaRPr lang="en-US" dirty="0"/>
          </a:p>
        </p:txBody>
      </p:sp>
      <p:pic>
        <p:nvPicPr>
          <p:cNvPr id="5" name="Content Placeholder 4" descr="Cover Me Q&amp;A: What's your favorite cover song? - Cover Me"/>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81844" y="1583770"/>
            <a:ext cx="6980311" cy="2929237"/>
          </a:xfrm>
        </p:spPr>
      </p:pic>
      <p:sp>
        <p:nvSpPr>
          <p:cNvPr id="6" name="TextBox 5"/>
          <p:cNvSpPr txBox="1"/>
          <p:nvPr/>
        </p:nvSpPr>
        <p:spPr>
          <a:xfrm>
            <a:off x="3018503" y="5034116"/>
            <a:ext cx="3431458" cy="369332"/>
          </a:xfrm>
          <a:prstGeom prst="rect">
            <a:avLst/>
          </a:prstGeom>
          <a:noFill/>
        </p:spPr>
        <p:txBody>
          <a:bodyPr wrap="square" rtlCol="0">
            <a:spAutoFit/>
          </a:bodyPr>
          <a:lstStyle/>
          <a:p>
            <a:r>
              <a:rPr lang="en-US" dirty="0" smtClean="0"/>
              <a:t>GRANTS.GATECH.EDU</a:t>
            </a:r>
            <a:endParaRPr lang="en-US" dirty="0"/>
          </a:p>
        </p:txBody>
      </p:sp>
    </p:spTree>
    <p:extLst>
      <p:ext uri="{BB962C8B-B14F-4D97-AF65-F5344CB8AC3E}">
        <p14:creationId xmlns:p14="http://schemas.microsoft.com/office/powerpoint/2010/main" val="32865718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1209" y="2015140"/>
            <a:ext cx="1460138" cy="323420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504" y="457396"/>
            <a:ext cx="2605548" cy="1429924"/>
          </a:xfrm>
          <a:prstGeom prst="rect">
            <a:avLst/>
          </a:prstGeom>
        </p:spPr>
      </p:pic>
      <p:sp>
        <p:nvSpPr>
          <p:cNvPr id="2" name="TextBox 1"/>
          <p:cNvSpPr txBox="1"/>
          <p:nvPr/>
        </p:nvSpPr>
        <p:spPr>
          <a:xfrm>
            <a:off x="3018504" y="5692877"/>
            <a:ext cx="2802194" cy="369332"/>
          </a:xfrm>
          <a:prstGeom prst="rect">
            <a:avLst/>
          </a:prstGeom>
          <a:noFill/>
        </p:spPr>
        <p:txBody>
          <a:bodyPr wrap="square" rtlCol="0">
            <a:spAutoFit/>
          </a:bodyPr>
          <a:lstStyle/>
          <a:p>
            <a:r>
              <a:rPr lang="en-US" dirty="0" smtClean="0"/>
              <a:t>GRANTS.GATECH.EDU</a:t>
            </a:r>
            <a:endParaRPr lang="en-US" dirty="0"/>
          </a:p>
        </p:txBody>
      </p:sp>
    </p:spTree>
    <p:extLst>
      <p:ext uri="{BB962C8B-B14F-4D97-AF65-F5344CB8AC3E}">
        <p14:creationId xmlns:p14="http://schemas.microsoft.com/office/powerpoint/2010/main" val="4137313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AND TRICKS</a:t>
            </a:r>
          </a:p>
        </p:txBody>
      </p:sp>
      <p:sp>
        <p:nvSpPr>
          <p:cNvPr id="3" name="TextBox 2"/>
          <p:cNvSpPr txBox="1"/>
          <p:nvPr/>
        </p:nvSpPr>
        <p:spPr>
          <a:xfrm>
            <a:off x="65799" y="1215481"/>
            <a:ext cx="8650498" cy="2154436"/>
          </a:xfrm>
          <a:prstGeom prst="rect">
            <a:avLst/>
          </a:prstGeom>
          <a:noFill/>
        </p:spPr>
        <p:txBody>
          <a:bodyPr wrap="square" rtlCol="0">
            <a:spAutoFit/>
          </a:bodyPr>
          <a:lstStyle/>
          <a:p>
            <a:pPr lvl="1"/>
            <a:r>
              <a:rPr lang="en-US" sz="2000" b="1" dirty="0"/>
              <a:t>Question: How do I view actuals for a specific period of time?</a:t>
            </a:r>
          </a:p>
          <a:p>
            <a:pPr lvl="1"/>
            <a:endParaRPr lang="en-US" sz="2000" b="1" dirty="0"/>
          </a:p>
          <a:p>
            <a:pPr lvl="1"/>
            <a:r>
              <a:rPr lang="en-US" sz="2000" b="1" dirty="0"/>
              <a:t>Answer: Use the Budgets &amp; Actuals On or After and Budgets &amp;               		   Actuals On or Before criteria</a:t>
            </a:r>
            <a:endParaRPr lang="en-US" dirty="0"/>
          </a:p>
          <a:p>
            <a:pPr lvl="1"/>
            <a:endParaRPr lang="en-US" dirty="0"/>
          </a:p>
          <a:p>
            <a:pPr lvl="1"/>
            <a:endParaRPr lang="en-US" dirty="0"/>
          </a:p>
          <a:p>
            <a:pPr lvl="1"/>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398" y="4049733"/>
            <a:ext cx="2068912" cy="2664508"/>
          </a:xfrm>
          <a:prstGeom prst="rect">
            <a:avLst/>
          </a:prstGeom>
        </p:spPr>
      </p:pic>
      <p:pic>
        <p:nvPicPr>
          <p:cNvPr id="4" name="Picture 3"/>
          <p:cNvPicPr>
            <a:picLocks noChangeAspect="1"/>
          </p:cNvPicPr>
          <p:nvPr/>
        </p:nvPicPr>
        <p:blipFill>
          <a:blip r:embed="rId4"/>
          <a:stretch>
            <a:fillRect/>
          </a:stretch>
        </p:blipFill>
        <p:spPr>
          <a:xfrm>
            <a:off x="971550" y="3143250"/>
            <a:ext cx="7200900" cy="571500"/>
          </a:xfrm>
          <a:prstGeom prst="rect">
            <a:avLst/>
          </a:prstGeom>
        </p:spPr>
      </p:pic>
      <p:pic>
        <p:nvPicPr>
          <p:cNvPr id="5" name="Picture 4"/>
          <p:cNvPicPr>
            <a:picLocks noChangeAspect="1"/>
          </p:cNvPicPr>
          <p:nvPr/>
        </p:nvPicPr>
        <p:blipFill>
          <a:blip r:embed="rId5"/>
          <a:stretch>
            <a:fillRect/>
          </a:stretch>
        </p:blipFill>
        <p:spPr>
          <a:xfrm>
            <a:off x="1109048" y="4258037"/>
            <a:ext cx="5057775" cy="1123950"/>
          </a:xfrm>
          <a:prstGeom prst="rect">
            <a:avLst/>
          </a:prstGeom>
        </p:spPr>
      </p:pic>
    </p:spTree>
    <p:extLst>
      <p:ext uri="{BB962C8B-B14F-4D97-AF65-F5344CB8AC3E}">
        <p14:creationId xmlns:p14="http://schemas.microsoft.com/office/powerpoint/2010/main" val="3398499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AND TRICKS</a:t>
            </a:r>
          </a:p>
        </p:txBody>
      </p:sp>
      <p:sp>
        <p:nvSpPr>
          <p:cNvPr id="3" name="TextBox 2"/>
          <p:cNvSpPr txBox="1"/>
          <p:nvPr/>
        </p:nvSpPr>
        <p:spPr>
          <a:xfrm>
            <a:off x="427703" y="1215482"/>
            <a:ext cx="8288594" cy="2431435"/>
          </a:xfrm>
          <a:prstGeom prst="rect">
            <a:avLst/>
          </a:prstGeom>
          <a:noFill/>
        </p:spPr>
        <p:txBody>
          <a:bodyPr wrap="square" rtlCol="0">
            <a:spAutoFit/>
          </a:bodyPr>
          <a:lstStyle/>
          <a:p>
            <a:r>
              <a:rPr lang="en-US" sz="2000" b="1" dirty="0"/>
              <a:t>Question: How do I view just the Sponsored portion of my Award, 		     not the cost share (vice versa)?</a:t>
            </a:r>
          </a:p>
          <a:p>
            <a:endParaRPr lang="en-US" sz="2000" dirty="0"/>
          </a:p>
          <a:p>
            <a:r>
              <a:rPr lang="en-US" sz="2000" b="1" dirty="0"/>
              <a:t>Answer:  Use the Grant Hierarchy field to filter.</a:t>
            </a:r>
            <a:endParaRPr lang="en-US" sz="2000" dirty="0"/>
          </a:p>
          <a:p>
            <a:pPr lvl="1"/>
            <a:endParaRPr lang="en-US" dirty="0"/>
          </a:p>
          <a:p>
            <a:pPr lvl="1"/>
            <a:endParaRPr lang="en-US" dirty="0"/>
          </a:p>
          <a:p>
            <a:pPr lvl="1"/>
            <a:endParaRPr lang="en-US" dirty="0"/>
          </a:p>
          <a:p>
            <a:pPr lvl="1"/>
            <a:endParaRPr lang="en-US" dirty="0"/>
          </a:p>
        </p:txBody>
      </p:sp>
      <p:pic>
        <p:nvPicPr>
          <p:cNvPr id="8" name="Picture 7"/>
          <p:cNvPicPr>
            <a:picLocks noChangeAspect="1"/>
          </p:cNvPicPr>
          <p:nvPr/>
        </p:nvPicPr>
        <p:blipFill>
          <a:blip r:embed="rId3"/>
          <a:stretch>
            <a:fillRect/>
          </a:stretch>
        </p:blipFill>
        <p:spPr>
          <a:xfrm>
            <a:off x="1592963" y="4348935"/>
            <a:ext cx="6741371" cy="867400"/>
          </a:xfrm>
          <a:prstGeom prst="rect">
            <a:avLst/>
          </a:prstGeom>
        </p:spPr>
      </p:pic>
      <p:pic>
        <p:nvPicPr>
          <p:cNvPr id="9" name="Picture 8"/>
          <p:cNvPicPr>
            <a:picLocks noChangeAspect="1"/>
          </p:cNvPicPr>
          <p:nvPr/>
        </p:nvPicPr>
        <p:blipFill>
          <a:blip r:embed="rId4"/>
          <a:stretch>
            <a:fillRect/>
          </a:stretch>
        </p:blipFill>
        <p:spPr>
          <a:xfrm>
            <a:off x="1493083" y="3272935"/>
            <a:ext cx="6941132" cy="61107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54" y="3578470"/>
            <a:ext cx="1425909" cy="3158390"/>
          </a:xfrm>
          <a:prstGeom prst="rect">
            <a:avLst/>
          </a:prstGeom>
        </p:spPr>
      </p:pic>
    </p:spTree>
    <p:extLst>
      <p:ext uri="{BB962C8B-B14F-4D97-AF65-F5344CB8AC3E}">
        <p14:creationId xmlns:p14="http://schemas.microsoft.com/office/powerpoint/2010/main" val="884067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AND TRICKS</a:t>
            </a:r>
          </a:p>
        </p:txBody>
      </p:sp>
      <p:sp>
        <p:nvSpPr>
          <p:cNvPr id="3" name="TextBox 2"/>
          <p:cNvSpPr txBox="1"/>
          <p:nvPr/>
        </p:nvSpPr>
        <p:spPr>
          <a:xfrm>
            <a:off x="427703" y="1215482"/>
            <a:ext cx="8288594" cy="4585871"/>
          </a:xfrm>
          <a:prstGeom prst="rect">
            <a:avLst/>
          </a:prstGeom>
          <a:noFill/>
        </p:spPr>
        <p:txBody>
          <a:bodyPr wrap="square" rtlCol="0">
            <a:spAutoFit/>
          </a:bodyPr>
          <a:lstStyle/>
          <a:p>
            <a:pPr lvl="1" algn="ctr"/>
            <a:endParaRPr lang="en-US" sz="2800" dirty="0"/>
          </a:p>
          <a:p>
            <a:r>
              <a:rPr lang="en-US" sz="1600" b="1" dirty="0"/>
              <a:t>Question:  How do I save a filter if I want to view the same criteria on a regular               	           basis? </a:t>
            </a:r>
          </a:p>
          <a:p>
            <a:r>
              <a:rPr lang="en-US" sz="1600" b="1" dirty="0"/>
              <a:t>Answer: 	   Enter Criteria, Create filter name, and Save filter</a:t>
            </a:r>
          </a:p>
          <a:p>
            <a:endParaRPr lang="en-US" sz="1600" b="1" dirty="0"/>
          </a:p>
          <a:p>
            <a:r>
              <a:rPr lang="en-US" sz="1600" b="1" dirty="0"/>
              <a:t>Question:  How do I modify filters?</a:t>
            </a:r>
            <a:endParaRPr lang="en-US" sz="1600" dirty="0"/>
          </a:p>
          <a:p>
            <a:r>
              <a:rPr lang="en-US" sz="1600" b="1" dirty="0"/>
              <a:t>Answer: 	</a:t>
            </a:r>
            <a:r>
              <a:rPr lang="en-US" sz="1600" b="1" dirty="0" smtClean="0"/>
              <a:t>   You can select Manag</a:t>
            </a:r>
            <a:r>
              <a:rPr lang="en-US" sz="1600" b="1" dirty="0" smtClean="0"/>
              <a:t>e Filters and then edit your filter. </a:t>
            </a:r>
            <a:endParaRPr lang="en-US" sz="1600" b="1" dirty="0"/>
          </a:p>
          <a:p>
            <a:endParaRPr lang="en-US" sz="1600" b="1" dirty="0"/>
          </a:p>
          <a:p>
            <a:r>
              <a:rPr lang="en-US" sz="1600" b="1" dirty="0"/>
              <a:t>Question:  Can I create multiple filters?</a:t>
            </a:r>
            <a:endParaRPr lang="en-US" sz="1600" dirty="0"/>
          </a:p>
          <a:p>
            <a:r>
              <a:rPr lang="en-US" sz="1600" b="1" dirty="0"/>
              <a:t>Answer:     Yes, you must create unique filter name.  All filters will display in the 	  	           drop down.</a:t>
            </a:r>
            <a:endParaRPr lang="en-US" sz="1600" dirty="0"/>
          </a:p>
          <a:p>
            <a:endParaRPr lang="en-US" sz="1600" dirty="0"/>
          </a:p>
          <a:p>
            <a:endParaRPr lang="en-US" sz="1600" dirty="0"/>
          </a:p>
          <a:p>
            <a:pPr lvl="1"/>
            <a:endParaRPr lang="en-US" dirty="0"/>
          </a:p>
          <a:p>
            <a:pPr lvl="1"/>
            <a:endParaRPr lang="en-US" dirty="0"/>
          </a:p>
          <a:p>
            <a:pPr lvl="1"/>
            <a:endParaRPr lang="en-US" dirty="0"/>
          </a:p>
          <a:p>
            <a:pPr lvl="1"/>
            <a:endParaRPr lang="en-US" dirty="0"/>
          </a:p>
        </p:txBody>
      </p:sp>
      <p:pic>
        <p:nvPicPr>
          <p:cNvPr id="4" name="Picture 3"/>
          <p:cNvPicPr>
            <a:picLocks noChangeAspect="1"/>
          </p:cNvPicPr>
          <p:nvPr/>
        </p:nvPicPr>
        <p:blipFill>
          <a:blip r:embed="rId3"/>
          <a:stretch>
            <a:fillRect/>
          </a:stretch>
        </p:blipFill>
        <p:spPr>
          <a:xfrm>
            <a:off x="2102460" y="4619588"/>
            <a:ext cx="2662971" cy="188226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0188" y="4949505"/>
            <a:ext cx="1359294" cy="1607331"/>
          </a:xfrm>
          <a:prstGeom prst="rect">
            <a:avLst/>
          </a:prstGeom>
        </p:spPr>
      </p:pic>
    </p:spTree>
    <p:extLst>
      <p:ext uri="{BB962C8B-B14F-4D97-AF65-F5344CB8AC3E}">
        <p14:creationId xmlns:p14="http://schemas.microsoft.com/office/powerpoint/2010/main" val="2249937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AND TRICKS</a:t>
            </a:r>
          </a:p>
        </p:txBody>
      </p:sp>
      <p:sp>
        <p:nvSpPr>
          <p:cNvPr id="3" name="TextBox 2"/>
          <p:cNvSpPr txBox="1"/>
          <p:nvPr/>
        </p:nvSpPr>
        <p:spPr>
          <a:xfrm>
            <a:off x="427703" y="1215482"/>
            <a:ext cx="8288594" cy="2923877"/>
          </a:xfrm>
          <a:prstGeom prst="rect">
            <a:avLst/>
          </a:prstGeom>
          <a:noFill/>
        </p:spPr>
        <p:txBody>
          <a:bodyPr wrap="square" rtlCol="0">
            <a:spAutoFit/>
          </a:bodyPr>
          <a:lstStyle/>
          <a:p>
            <a:r>
              <a:rPr lang="en-US" sz="2000" b="1" dirty="0"/>
              <a:t>Question:  How do I view actual costs by Object Class?</a:t>
            </a:r>
          </a:p>
          <a:p>
            <a:endParaRPr lang="en-US" sz="2000" dirty="0"/>
          </a:p>
          <a:p>
            <a:r>
              <a:rPr lang="en-US" sz="2000" b="1" dirty="0"/>
              <a:t>Answer:     Drill down on total for Award and/or Grant and view by 	             Object Class and refresh</a:t>
            </a:r>
            <a:endParaRPr lang="en-US" sz="2000" dirty="0"/>
          </a:p>
          <a:p>
            <a:endParaRPr lang="en-US" sz="1600" dirty="0"/>
          </a:p>
          <a:p>
            <a:endParaRPr lang="en-US" sz="1600" dirty="0"/>
          </a:p>
          <a:p>
            <a:pPr lvl="1"/>
            <a:endParaRPr lang="en-US" dirty="0"/>
          </a:p>
          <a:p>
            <a:pPr lvl="1"/>
            <a:endParaRPr lang="en-US" dirty="0"/>
          </a:p>
          <a:p>
            <a:pPr lvl="1"/>
            <a:endParaRPr lang="en-US" dirty="0"/>
          </a:p>
          <a:p>
            <a:pPr lvl="1"/>
            <a:endParaRPr lang="en-US" dirty="0"/>
          </a:p>
        </p:txBody>
      </p:sp>
      <p:pic>
        <p:nvPicPr>
          <p:cNvPr id="5" name="Picture 4"/>
          <p:cNvPicPr>
            <a:picLocks noChangeAspect="1"/>
          </p:cNvPicPr>
          <p:nvPr/>
        </p:nvPicPr>
        <p:blipFill>
          <a:blip r:embed="rId3"/>
          <a:stretch>
            <a:fillRect/>
          </a:stretch>
        </p:blipFill>
        <p:spPr>
          <a:xfrm>
            <a:off x="427703" y="2936134"/>
            <a:ext cx="6073421" cy="2406450"/>
          </a:xfrm>
          <a:prstGeom prst="rect">
            <a:avLst/>
          </a:prstGeom>
        </p:spPr>
      </p:pic>
      <p:pic>
        <p:nvPicPr>
          <p:cNvPr id="6" name="Picture 5"/>
          <p:cNvPicPr>
            <a:picLocks noChangeAspect="1"/>
          </p:cNvPicPr>
          <p:nvPr/>
        </p:nvPicPr>
        <p:blipFill>
          <a:blip r:embed="rId4"/>
          <a:stretch>
            <a:fillRect/>
          </a:stretch>
        </p:blipFill>
        <p:spPr>
          <a:xfrm>
            <a:off x="6984823" y="2409057"/>
            <a:ext cx="1247775" cy="2981325"/>
          </a:xfrm>
          <a:prstGeom prst="rect">
            <a:avLst/>
          </a:prstGeom>
        </p:spPr>
      </p:pic>
    </p:spTree>
    <p:extLst>
      <p:ext uri="{BB962C8B-B14F-4D97-AF65-F5344CB8AC3E}">
        <p14:creationId xmlns:p14="http://schemas.microsoft.com/office/powerpoint/2010/main" val="38633046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5" name="Title 1"/>
          <p:cNvSpPr txBox="1">
            <a:spLocks/>
          </p:cNvSpPr>
          <p:nvPr/>
        </p:nvSpPr>
        <p:spPr>
          <a:xfrm>
            <a:off x="285750" y="200721"/>
            <a:ext cx="8572500" cy="920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dirty="0"/>
              <a:t>HELPFUL REPORTS</a:t>
            </a:r>
          </a:p>
        </p:txBody>
      </p:sp>
      <p:sp>
        <p:nvSpPr>
          <p:cNvPr id="6" name="Content Placeholder 5"/>
          <p:cNvSpPr>
            <a:spLocks noGrp="1"/>
          </p:cNvSpPr>
          <p:nvPr>
            <p:ph idx="1"/>
          </p:nvPr>
        </p:nvSpPr>
        <p:spPr>
          <a:xfrm>
            <a:off x="285750" y="1258529"/>
            <a:ext cx="8572500" cy="4995761"/>
          </a:xfrm>
        </p:spPr>
        <p:txBody>
          <a:bodyPr>
            <a:normAutofit fontScale="92500" lnSpcReduction="20000"/>
          </a:bodyPr>
          <a:lstStyle/>
          <a:p>
            <a:pPr marL="457200" lvl="1" indent="0">
              <a:buNone/>
            </a:pPr>
            <a:r>
              <a:rPr lang="en-US" b="1" u="sng" dirty="0">
                <a:solidFill>
                  <a:schemeClr val="accent1">
                    <a:lumMod val="50000"/>
                  </a:schemeClr>
                </a:solidFill>
                <a:latin typeface="Arial" panose="020B0604020202020204" pitchFamily="34" charset="0"/>
                <a:cs typeface="Arial" panose="020B0604020202020204" pitchFamily="34" charset="0"/>
              </a:rPr>
              <a:t>WORKDAY REPORTS:</a:t>
            </a:r>
          </a:p>
          <a:p>
            <a:pPr marL="457200" lvl="1" indent="0">
              <a:buNone/>
            </a:pPr>
            <a:endParaRPr lang="en-US" b="1" dirty="0">
              <a:solidFill>
                <a:schemeClr val="accent1">
                  <a:lumMod val="50000"/>
                </a:schemeClr>
              </a:solidFill>
              <a:latin typeface="Arial" panose="020B0604020202020204" pitchFamily="34" charset="0"/>
              <a:cs typeface="Arial" panose="020B0604020202020204" pitchFamily="34" charset="0"/>
            </a:endParaRPr>
          </a:p>
          <a:p>
            <a:pPr marL="742950" lvl="1" indent="-285750"/>
            <a:r>
              <a:rPr lang="en-US" b="1" dirty="0">
                <a:solidFill>
                  <a:schemeClr val="accent1">
                    <a:lumMod val="50000"/>
                  </a:schemeClr>
                </a:solidFill>
                <a:latin typeface="Arial" panose="020B0604020202020204" pitchFamily="34" charset="0"/>
                <a:cs typeface="Arial" panose="020B0604020202020204" pitchFamily="34" charset="0"/>
              </a:rPr>
              <a:t>SABER</a:t>
            </a:r>
          </a:p>
          <a:p>
            <a:pPr marL="742950" lvl="1" indent="-285750"/>
            <a:r>
              <a:rPr lang="en-US" b="1" dirty="0">
                <a:solidFill>
                  <a:schemeClr val="accent1">
                    <a:lumMod val="50000"/>
                  </a:schemeClr>
                </a:solidFill>
                <a:latin typeface="Arial" panose="020B0604020202020204" pitchFamily="34" charset="0"/>
                <a:cs typeface="Arial" panose="020B0604020202020204" pitchFamily="34" charset="0"/>
              </a:rPr>
              <a:t>SABER BY OBJECT CLASS</a:t>
            </a:r>
          </a:p>
          <a:p>
            <a:pPr marL="742950" lvl="1" indent="-285750"/>
            <a:r>
              <a:rPr lang="en-US" b="1" dirty="0">
                <a:solidFill>
                  <a:schemeClr val="accent1">
                    <a:lumMod val="50000"/>
                  </a:schemeClr>
                </a:solidFill>
                <a:latin typeface="Arial" panose="020B0604020202020204" pitchFamily="34" charset="0"/>
                <a:cs typeface="Arial" panose="020B0604020202020204" pitchFamily="34" charset="0"/>
              </a:rPr>
              <a:t>SABER BY </a:t>
            </a:r>
            <a:r>
              <a:rPr lang="en-US" b="1" dirty="0" smtClean="0">
                <a:solidFill>
                  <a:schemeClr val="accent1">
                    <a:lumMod val="50000"/>
                  </a:schemeClr>
                </a:solidFill>
                <a:latin typeface="Arial" panose="020B0604020202020204" pitchFamily="34" charset="0"/>
                <a:cs typeface="Arial" panose="020B0604020202020204" pitchFamily="34" charset="0"/>
              </a:rPr>
              <a:t>AWARD (New)</a:t>
            </a:r>
            <a:endParaRPr lang="en-US" b="1" dirty="0">
              <a:solidFill>
                <a:schemeClr val="accent1">
                  <a:lumMod val="50000"/>
                </a:schemeClr>
              </a:solidFill>
              <a:latin typeface="Arial" panose="020B0604020202020204" pitchFamily="34" charset="0"/>
              <a:cs typeface="Arial" panose="020B0604020202020204" pitchFamily="34" charset="0"/>
            </a:endParaRPr>
          </a:p>
          <a:p>
            <a:pPr marL="742950" lvl="1" indent="-285750"/>
            <a:r>
              <a:rPr lang="en-US" b="1" dirty="0">
                <a:solidFill>
                  <a:schemeClr val="accent1">
                    <a:lumMod val="50000"/>
                  </a:schemeClr>
                </a:solidFill>
                <a:latin typeface="Arial" panose="020B0604020202020204" pitchFamily="34" charset="0"/>
                <a:cs typeface="Arial" panose="020B0604020202020204" pitchFamily="34" charset="0"/>
              </a:rPr>
              <a:t>EXTRACT AWARDS</a:t>
            </a:r>
          </a:p>
          <a:p>
            <a:pPr marL="742950" lvl="1" indent="-285750"/>
            <a:r>
              <a:rPr lang="en-US" b="1" dirty="0" smtClean="0">
                <a:solidFill>
                  <a:schemeClr val="accent1">
                    <a:lumMod val="50000"/>
                  </a:schemeClr>
                </a:solidFill>
                <a:latin typeface="Arial" panose="020B0604020202020204" pitchFamily="34" charset="0"/>
                <a:cs typeface="Arial" panose="020B0604020202020204" pitchFamily="34" charset="0"/>
              </a:rPr>
              <a:t>GT EXTRACT </a:t>
            </a:r>
            <a:r>
              <a:rPr lang="en-US" b="1" dirty="0">
                <a:solidFill>
                  <a:schemeClr val="accent1">
                    <a:lumMod val="50000"/>
                  </a:schemeClr>
                </a:solidFill>
                <a:latin typeface="Arial" panose="020B0604020202020204" pitchFamily="34" charset="0"/>
                <a:cs typeface="Arial" panose="020B0604020202020204" pitchFamily="34" charset="0"/>
              </a:rPr>
              <a:t>AWARD </a:t>
            </a:r>
            <a:r>
              <a:rPr lang="en-US" b="1" dirty="0" smtClean="0">
                <a:solidFill>
                  <a:schemeClr val="accent1">
                    <a:lumMod val="50000"/>
                  </a:schemeClr>
                </a:solidFill>
                <a:latin typeface="Arial" panose="020B0604020202020204" pitchFamily="34" charset="0"/>
                <a:cs typeface="Arial" panose="020B0604020202020204" pitchFamily="34" charset="0"/>
              </a:rPr>
              <a:t>LINES - GTCR</a:t>
            </a:r>
            <a:endParaRPr lang="en-US" b="1" dirty="0">
              <a:solidFill>
                <a:schemeClr val="accent1">
                  <a:lumMod val="50000"/>
                </a:schemeClr>
              </a:solidFill>
              <a:latin typeface="Arial" panose="020B0604020202020204" pitchFamily="34" charset="0"/>
              <a:cs typeface="Arial" panose="020B0604020202020204" pitchFamily="34" charset="0"/>
            </a:endParaRPr>
          </a:p>
          <a:p>
            <a:pPr marL="742950" lvl="1" indent="-285750"/>
            <a:r>
              <a:rPr lang="en-US" b="1" dirty="0">
                <a:solidFill>
                  <a:schemeClr val="accent1">
                    <a:lumMod val="50000"/>
                  </a:schemeClr>
                </a:solidFill>
                <a:latin typeface="Arial" panose="020B0604020202020204" pitchFamily="34" charset="0"/>
                <a:cs typeface="Arial" panose="020B0604020202020204" pitchFamily="34" charset="0"/>
              </a:rPr>
              <a:t>EXTRACT </a:t>
            </a:r>
            <a:r>
              <a:rPr lang="en-US" b="1" dirty="0" smtClean="0">
                <a:solidFill>
                  <a:schemeClr val="accent1">
                    <a:lumMod val="50000"/>
                  </a:schemeClr>
                </a:solidFill>
                <a:latin typeface="Arial" panose="020B0604020202020204" pitchFamily="34" charset="0"/>
                <a:cs typeface="Arial" panose="020B0604020202020204" pitchFamily="34" charset="0"/>
              </a:rPr>
              <a:t>GRANTS</a:t>
            </a:r>
          </a:p>
          <a:p>
            <a:pPr marL="742950" lvl="1" indent="-285750"/>
            <a:r>
              <a:rPr lang="en-US" b="1" dirty="0" smtClean="0">
                <a:solidFill>
                  <a:schemeClr val="accent1">
                    <a:lumMod val="50000"/>
                  </a:schemeClr>
                </a:solidFill>
                <a:latin typeface="Arial" panose="020B0604020202020204" pitchFamily="34" charset="0"/>
                <a:cs typeface="Arial" panose="020B0604020202020204" pitchFamily="34" charset="0"/>
              </a:rPr>
              <a:t>G&amp;C AD HOC SALARY (LITE)</a:t>
            </a:r>
          </a:p>
          <a:p>
            <a:pPr marL="457200" lvl="1" indent="0">
              <a:buNone/>
            </a:pPr>
            <a:endParaRPr lang="en-US" b="1" dirty="0" smtClean="0">
              <a:solidFill>
                <a:schemeClr val="accent1">
                  <a:lumMod val="50000"/>
                </a:schemeClr>
              </a:solidFill>
              <a:latin typeface="Arial" panose="020B0604020202020204" pitchFamily="34" charset="0"/>
              <a:cs typeface="Arial" panose="020B0604020202020204" pitchFamily="34" charset="0"/>
            </a:endParaRPr>
          </a:p>
          <a:p>
            <a:pPr marL="457200" lvl="1" indent="0">
              <a:buNone/>
            </a:pPr>
            <a:r>
              <a:rPr lang="en-US" b="1" u="sng" dirty="0" smtClean="0">
                <a:solidFill>
                  <a:schemeClr val="accent1">
                    <a:lumMod val="50000"/>
                  </a:schemeClr>
                </a:solidFill>
                <a:latin typeface="Arial" panose="020B0604020202020204" pitchFamily="34" charset="0"/>
                <a:cs typeface="Arial" panose="020B0604020202020204" pitchFamily="34" charset="0"/>
              </a:rPr>
              <a:t>WORKLET:</a:t>
            </a:r>
          </a:p>
          <a:p>
            <a:pPr lvl="1"/>
            <a:r>
              <a:rPr lang="en-US" b="1" dirty="0" smtClean="0">
                <a:solidFill>
                  <a:schemeClr val="accent1">
                    <a:lumMod val="50000"/>
                  </a:schemeClr>
                </a:solidFill>
                <a:latin typeface="Arial" panose="020B0604020202020204" pitchFamily="34" charset="0"/>
                <a:cs typeface="Arial" panose="020B0604020202020204" pitchFamily="34" charset="0"/>
              </a:rPr>
              <a:t>Grants Reporting </a:t>
            </a:r>
          </a:p>
          <a:p>
            <a:pPr marL="457200" lvl="1" indent="0">
              <a:buNone/>
            </a:pPr>
            <a:endParaRPr lang="en-US" b="1" dirty="0">
              <a:solidFill>
                <a:schemeClr val="accent1">
                  <a:lumMod val="50000"/>
                </a:schemeClr>
              </a:solidFill>
              <a:latin typeface="Arial" panose="020B0604020202020204" pitchFamily="34" charset="0"/>
              <a:cs typeface="Arial" panose="020B0604020202020204" pitchFamily="34" charset="0"/>
            </a:endParaRPr>
          </a:p>
          <a:p>
            <a:pPr marL="457200" lvl="1" indent="0">
              <a:buNone/>
            </a:pPr>
            <a:r>
              <a:rPr lang="en-US" b="1" u="sng" dirty="0" smtClean="0">
                <a:solidFill>
                  <a:schemeClr val="accent1">
                    <a:lumMod val="50000"/>
                  </a:schemeClr>
                </a:solidFill>
                <a:latin typeface="Arial" panose="020B0604020202020204" pitchFamily="34" charset="0"/>
                <a:cs typeface="Arial" panose="020B0604020202020204" pitchFamily="34" charset="0"/>
              </a:rPr>
              <a:t>COMING SOON: </a:t>
            </a:r>
          </a:p>
          <a:p>
            <a:pPr lvl="1"/>
            <a:r>
              <a:rPr lang="en-US" b="1" dirty="0" smtClean="0">
                <a:solidFill>
                  <a:schemeClr val="accent1">
                    <a:lumMod val="50000"/>
                  </a:schemeClr>
                </a:solidFill>
                <a:latin typeface="Arial" panose="020B0604020202020204" pitchFamily="34" charset="0"/>
                <a:cs typeface="Arial" panose="020B0604020202020204" pitchFamily="34" charset="0"/>
              </a:rPr>
              <a:t>PI DASHBOARD </a:t>
            </a:r>
          </a:p>
          <a:p>
            <a:pPr lvl="1"/>
            <a:r>
              <a:rPr lang="en-US" b="1" dirty="0" smtClean="0">
                <a:solidFill>
                  <a:schemeClr val="accent1">
                    <a:lumMod val="50000"/>
                  </a:schemeClr>
                </a:solidFill>
                <a:latin typeface="Arial" panose="020B0604020202020204" pitchFamily="34" charset="0"/>
                <a:cs typeface="Arial" panose="020B0604020202020204" pitchFamily="34" charset="0"/>
              </a:rPr>
              <a:t>SABER 2.0v</a:t>
            </a:r>
            <a:endParaRPr lang="en-US" b="1" dirty="0">
              <a:solidFill>
                <a:schemeClr val="accent1">
                  <a:lumMod val="50000"/>
                </a:schemeClr>
              </a:solidFill>
              <a:latin typeface="Arial" panose="020B0604020202020204" pitchFamily="34" charset="0"/>
              <a:cs typeface="Arial" panose="020B0604020202020204" pitchFamily="34" charset="0"/>
            </a:endParaRPr>
          </a:p>
          <a:p>
            <a:endParaRPr lang="en-US" dirty="0"/>
          </a:p>
        </p:txBody>
      </p:sp>
      <p:pic>
        <p:nvPicPr>
          <p:cNvPr id="7" name="Picture 6"/>
          <p:cNvPicPr>
            <a:picLocks noChangeAspect="1"/>
          </p:cNvPicPr>
          <p:nvPr/>
        </p:nvPicPr>
        <p:blipFill>
          <a:blip r:embed="rId3"/>
          <a:stretch>
            <a:fillRect/>
          </a:stretch>
        </p:blipFill>
        <p:spPr>
          <a:xfrm>
            <a:off x="5832883" y="1010389"/>
            <a:ext cx="2791632" cy="3611304"/>
          </a:xfrm>
          <a:prstGeom prst="rect">
            <a:avLst/>
          </a:prstGeom>
        </p:spPr>
      </p:pic>
    </p:spTree>
    <p:extLst>
      <p:ext uri="{BB962C8B-B14F-4D97-AF65-F5344CB8AC3E}">
        <p14:creationId xmlns:p14="http://schemas.microsoft.com/office/powerpoint/2010/main" val="1461781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TIPS AND TRICKS</a:t>
            </a:r>
          </a:p>
        </p:txBody>
      </p:sp>
      <p:sp>
        <p:nvSpPr>
          <p:cNvPr id="3" name="TextBox 2"/>
          <p:cNvSpPr txBox="1"/>
          <p:nvPr/>
        </p:nvSpPr>
        <p:spPr>
          <a:xfrm>
            <a:off x="285750" y="1575967"/>
            <a:ext cx="8288594" cy="1754326"/>
          </a:xfrm>
          <a:prstGeom prst="rect">
            <a:avLst/>
          </a:prstGeom>
          <a:noFill/>
        </p:spPr>
        <p:txBody>
          <a:bodyPr wrap="square" rtlCol="0">
            <a:spAutoFit/>
          </a:bodyPr>
          <a:lstStyle/>
          <a:p>
            <a:pPr algn="ctr"/>
            <a:endParaRPr lang="en-US" sz="5400" dirty="0"/>
          </a:p>
          <a:p>
            <a:pPr lvl="1" algn="ctr"/>
            <a:endParaRPr lang="en-US" sz="5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575" y="1083597"/>
            <a:ext cx="5380893" cy="5380893"/>
          </a:xfrm>
          <a:prstGeom prst="rect">
            <a:avLst/>
          </a:prstGeom>
        </p:spPr>
      </p:pic>
      <p:pic>
        <p:nvPicPr>
          <p:cNvPr id="10" name="Picture 9"/>
          <p:cNvPicPr>
            <a:picLocks noChangeAspect="1"/>
          </p:cNvPicPr>
          <p:nvPr/>
        </p:nvPicPr>
        <p:blipFill>
          <a:blip r:embed="rId4"/>
          <a:stretch>
            <a:fillRect/>
          </a:stretch>
        </p:blipFill>
        <p:spPr>
          <a:xfrm>
            <a:off x="3209193" y="1881152"/>
            <a:ext cx="2201724" cy="652685"/>
          </a:xfrm>
          <a:prstGeom prst="rect">
            <a:avLst/>
          </a:prstGeom>
        </p:spPr>
      </p:pic>
    </p:spTree>
    <p:extLst>
      <p:ext uri="{BB962C8B-B14F-4D97-AF65-F5344CB8AC3E}">
        <p14:creationId xmlns:p14="http://schemas.microsoft.com/office/powerpoint/2010/main" val="12670910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92228"/>
            <a:ext cx="8572500" cy="1014761"/>
          </a:xfrm>
        </p:spPr>
        <p:txBody>
          <a:bodyPr>
            <a:normAutofit/>
          </a:bodyPr>
          <a:lstStyle/>
          <a:p>
            <a:pPr algn="ctr"/>
            <a:r>
              <a:rPr lang="en-US" dirty="0"/>
              <a:t>How can I get help?</a:t>
            </a:r>
          </a:p>
        </p:txBody>
      </p:sp>
      <p:sp>
        <p:nvSpPr>
          <p:cNvPr id="3" name="Title 1"/>
          <p:cNvSpPr txBox="1">
            <a:spLocks/>
          </p:cNvSpPr>
          <p:nvPr/>
        </p:nvSpPr>
        <p:spPr>
          <a:xfrm>
            <a:off x="285750" y="4250234"/>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35" y="40148"/>
            <a:ext cx="7437657" cy="6817852"/>
          </a:xfrm>
          <a:prstGeom prst="rect">
            <a:avLst/>
          </a:prstGeom>
        </p:spPr>
      </p:pic>
      <p:sp>
        <p:nvSpPr>
          <p:cNvPr id="5" name="TextBox 4"/>
          <p:cNvSpPr txBox="1"/>
          <p:nvPr/>
        </p:nvSpPr>
        <p:spPr>
          <a:xfrm rot="20946795">
            <a:off x="2142141" y="4385745"/>
            <a:ext cx="3039546" cy="1477328"/>
          </a:xfrm>
          <a:prstGeom prst="rect">
            <a:avLst/>
          </a:prstGeom>
          <a:noFill/>
        </p:spPr>
        <p:txBody>
          <a:bodyPr wrap="square" rtlCol="0">
            <a:spAutoFit/>
          </a:bodyPr>
          <a:lstStyle/>
          <a:p>
            <a:r>
              <a:rPr lang="en-US" sz="3600" dirty="0"/>
              <a:t>Where can </a:t>
            </a:r>
          </a:p>
          <a:p>
            <a:r>
              <a:rPr lang="en-US" sz="3600" dirty="0"/>
              <a:t>I find help?</a:t>
            </a:r>
          </a:p>
          <a:p>
            <a:endParaRPr lang="en-US" dirty="0"/>
          </a:p>
        </p:txBody>
      </p:sp>
    </p:spTree>
    <p:extLst>
      <p:ext uri="{BB962C8B-B14F-4D97-AF65-F5344CB8AC3E}">
        <p14:creationId xmlns:p14="http://schemas.microsoft.com/office/powerpoint/2010/main" val="40658993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Now</a:t>
            </a:r>
          </a:p>
        </p:txBody>
      </p:sp>
      <p:sp>
        <p:nvSpPr>
          <p:cNvPr id="3" name="TextBox 2"/>
          <p:cNvSpPr txBox="1"/>
          <p:nvPr/>
        </p:nvSpPr>
        <p:spPr>
          <a:xfrm>
            <a:off x="427703" y="1215482"/>
            <a:ext cx="8288594" cy="4278094"/>
          </a:xfrm>
          <a:prstGeom prst="rect">
            <a:avLst/>
          </a:prstGeom>
          <a:noFill/>
        </p:spPr>
        <p:txBody>
          <a:bodyPr wrap="square" rtlCol="0">
            <a:spAutoFit/>
          </a:bodyPr>
          <a:lstStyle/>
          <a:p>
            <a:pPr marL="285750" indent="-285750">
              <a:buFont typeface="Arial" panose="020B0604020202020204" pitchFamily="34" charset="0"/>
              <a:buChar char="•"/>
            </a:pPr>
            <a:r>
              <a:rPr lang="en-US" sz="2400" dirty="0"/>
              <a:t>Security</a:t>
            </a:r>
          </a:p>
          <a:p>
            <a:pPr marL="742950" lvl="1" indent="-285750">
              <a:buFont typeface="Arial" panose="020B0604020202020204" pitchFamily="34" charset="0"/>
              <a:buChar char="•"/>
            </a:pPr>
            <a:r>
              <a:rPr lang="en-US" sz="2400" b="1" i="1" dirty="0"/>
              <a:t>Someone left the department and needs to be </a:t>
            </a:r>
            <a:r>
              <a:rPr lang="en-US" sz="2400" b="1" i="1" dirty="0" smtClean="0"/>
              <a:t>replaced (ex: Grant Manager)</a:t>
            </a:r>
            <a:endParaRPr lang="en-US" sz="2400" b="1" i="1" dirty="0"/>
          </a:p>
          <a:p>
            <a:pPr marL="742950" lvl="1" indent="-285750">
              <a:buFont typeface="Arial" panose="020B0604020202020204" pitchFamily="34" charset="0"/>
              <a:buChar char="•"/>
            </a:pPr>
            <a:r>
              <a:rPr lang="en-US" sz="2400" dirty="0"/>
              <a:t>Need a new Grant Manager</a:t>
            </a:r>
          </a:p>
          <a:p>
            <a:pPr marL="742950" lvl="1" indent="-285750">
              <a:buFont typeface="Arial" panose="020B0604020202020204" pitchFamily="34" charset="0"/>
              <a:buChar char="•"/>
            </a:pPr>
            <a:r>
              <a:rPr lang="en-US" sz="2400" dirty="0"/>
              <a:t>Need to add an Assignee</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Reporting</a:t>
            </a:r>
          </a:p>
          <a:p>
            <a:pPr marL="742950" lvl="1" indent="-285750">
              <a:buFont typeface="Arial" panose="020B0604020202020204" pitchFamily="34" charset="0"/>
              <a:buChar char="•"/>
            </a:pPr>
            <a:r>
              <a:rPr lang="en-US" sz="2400" dirty="0"/>
              <a:t>Request a change in an existing report</a:t>
            </a:r>
          </a:p>
          <a:p>
            <a:pPr marL="742950" lvl="1" indent="-285750">
              <a:buFont typeface="Arial" panose="020B0604020202020204" pitchFamily="34" charset="0"/>
              <a:buChar char="•"/>
            </a:pPr>
            <a:r>
              <a:rPr lang="en-US" sz="2400" dirty="0"/>
              <a:t>Suggest a new report </a:t>
            </a:r>
          </a:p>
          <a:p>
            <a:pPr marL="742950" lvl="1" indent="-285750">
              <a:buFont typeface="Arial" panose="020B0604020202020204" pitchFamily="34" charset="0"/>
              <a:buChar char="•"/>
            </a:pPr>
            <a:r>
              <a:rPr lang="en-US" sz="2400" dirty="0"/>
              <a:t>Reporting is not working properly</a:t>
            </a:r>
          </a:p>
          <a:p>
            <a:pPr lvl="1"/>
            <a:endParaRPr lang="en-US" dirty="0"/>
          </a:p>
          <a:p>
            <a:endParaRPr lang="en-US" sz="1400" dirty="0"/>
          </a:p>
        </p:txBody>
      </p:sp>
    </p:spTree>
    <p:extLst>
      <p:ext uri="{BB962C8B-B14F-4D97-AF65-F5344CB8AC3E}">
        <p14:creationId xmlns:p14="http://schemas.microsoft.com/office/powerpoint/2010/main" val="17846235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ARTICLES</a:t>
            </a:r>
          </a:p>
        </p:txBody>
      </p:sp>
      <p:sp>
        <p:nvSpPr>
          <p:cNvPr id="3" name="TextBox 2"/>
          <p:cNvSpPr txBox="1"/>
          <p:nvPr/>
        </p:nvSpPr>
        <p:spPr>
          <a:xfrm>
            <a:off x="427703" y="1317082"/>
            <a:ext cx="8288594" cy="1600438"/>
          </a:xfrm>
          <a:prstGeom prst="rect">
            <a:avLst/>
          </a:prstGeom>
          <a:noFill/>
        </p:spPr>
        <p:txBody>
          <a:bodyPr wrap="square" rtlCol="0">
            <a:spAutoFit/>
          </a:bodyPr>
          <a:lstStyle/>
          <a:p>
            <a:pPr marL="285750" indent="-285750">
              <a:buFont typeface="Arial" panose="020B0604020202020204" pitchFamily="34" charset="0"/>
              <a:buChar char="•"/>
            </a:pPr>
            <a:r>
              <a:rPr lang="en-US" sz="2800" dirty="0"/>
              <a:t>Search for Knowledge Articles</a:t>
            </a:r>
          </a:p>
          <a:p>
            <a:pPr marL="285750" indent="-285750">
              <a:buFont typeface="Arial" panose="020B0604020202020204" pitchFamily="34" charset="0"/>
              <a:buChar char="•"/>
            </a:pPr>
            <a:r>
              <a:rPr lang="en-US" sz="2800" dirty="0"/>
              <a:t>There are some thirty Knowledge Articles related to Grants and Cost Sharing</a:t>
            </a:r>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804679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5138" y="3609721"/>
            <a:ext cx="7067550" cy="988830"/>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sz="4400" dirty="0">
                <a:latin typeface="Roboto"/>
                <a:ea typeface="Roboto"/>
                <a:cs typeface="Roboto"/>
              </a:rPr>
              <a:t>Serena </a:t>
            </a:r>
            <a:r>
              <a:rPr lang="en-US" sz="4400" dirty="0" smtClean="0">
                <a:latin typeface="Roboto"/>
                <a:ea typeface="Roboto"/>
                <a:cs typeface="Roboto"/>
              </a:rPr>
              <a:t>Simpson</a:t>
            </a:r>
            <a:r>
              <a:rPr lang="en-US" dirty="0">
                <a:latin typeface="Roboto"/>
                <a:ea typeface="Roboto"/>
                <a:cs typeface="Roboto"/>
              </a:rPr>
              <a:t/>
            </a:r>
            <a:br>
              <a:rPr lang="en-US" dirty="0">
                <a:latin typeface="Roboto"/>
                <a:ea typeface="Roboto"/>
                <a:cs typeface="Roboto"/>
              </a:rPr>
            </a:br>
            <a:r>
              <a:rPr lang="en-US" dirty="0">
                <a:latin typeface="Roboto"/>
                <a:ea typeface="Roboto"/>
                <a:cs typeface="Roboto"/>
              </a:rPr>
              <a:t>Systems Analyst Lead</a:t>
            </a:r>
            <a:br>
              <a:rPr lang="en-US" dirty="0">
                <a:latin typeface="Roboto"/>
                <a:ea typeface="Roboto"/>
                <a:cs typeface="Roboto"/>
              </a:rPr>
            </a:b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984" y="1034631"/>
            <a:ext cx="4345858" cy="2014898"/>
          </a:xfrm>
          <a:prstGeom prst="rect">
            <a:avLst/>
          </a:prstGeom>
        </p:spPr>
      </p:pic>
    </p:spTree>
    <p:extLst>
      <p:ext uri="{BB962C8B-B14F-4D97-AF65-F5344CB8AC3E}">
        <p14:creationId xmlns:p14="http://schemas.microsoft.com/office/powerpoint/2010/main" val="2974385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46194"/>
            <a:ext cx="8572500" cy="1014761"/>
          </a:xfrm>
        </p:spPr>
        <p:txBody>
          <a:bodyPr>
            <a:normAutofit fontScale="90000"/>
          </a:bodyPr>
          <a:lstStyle/>
          <a:p>
            <a:pPr algn="ctr"/>
            <a:r>
              <a:rPr lang="en-US" dirty="0" smtClean="0">
                <a:latin typeface="Roboto"/>
                <a:ea typeface="Roboto"/>
                <a:cs typeface="Roboto"/>
              </a:rPr>
              <a:t>Terryl Barnes</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Commitment Accounting Manager</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Institute Budget Planning &amp; Administration</a:t>
            </a:r>
            <a:r>
              <a:rPr lang="en-US" dirty="0">
                <a:latin typeface="Roboto"/>
                <a:ea typeface="Roboto"/>
                <a:cs typeface="Roboto"/>
              </a:rPr>
              <a:t/>
            </a:r>
            <a:br>
              <a:rPr lang="en-US" dirty="0">
                <a:latin typeface="Roboto"/>
                <a:ea typeface="Roboto"/>
                <a:cs typeface="Roboto"/>
              </a:rPr>
            </a:b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Tree>
    <p:extLst>
      <p:ext uri="{BB962C8B-B14F-4D97-AF65-F5344CB8AC3E}">
        <p14:creationId xmlns:p14="http://schemas.microsoft.com/office/powerpoint/2010/main" val="24333308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lgn="ctr"/>
            <a:r>
              <a:rPr lang="en-US" dirty="0" smtClean="0"/>
              <a:t>Commitment Accounting Reports</a:t>
            </a:r>
            <a:endParaRPr lang="en-US" dirty="0"/>
          </a:p>
        </p:txBody>
      </p:sp>
      <p:sp>
        <p:nvSpPr>
          <p:cNvPr id="2" name="Date Placeholder 1"/>
          <p:cNvSpPr>
            <a:spLocks noGrp="1"/>
          </p:cNvSpPr>
          <p:nvPr>
            <p:ph type="dt" sz="half" idx="10"/>
          </p:nvPr>
        </p:nvSpPr>
        <p:spPr/>
        <p:txBody>
          <a:bodyPr/>
          <a:lstStyle/>
          <a:p>
            <a:fld id="{8AF255D6-A16F-4F15-930C-1E5D7030AC35}"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21</a:t>
            </a:fld>
            <a:endParaRPr lang="en-US"/>
          </a:p>
        </p:txBody>
      </p:sp>
    </p:spTree>
    <p:custDataLst>
      <p:tags r:id="rId1"/>
    </p:custDataLst>
    <p:extLst>
      <p:ext uri="{BB962C8B-B14F-4D97-AF65-F5344CB8AC3E}">
        <p14:creationId xmlns:p14="http://schemas.microsoft.com/office/powerpoint/2010/main" val="27407670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646500-0352-4890-A656-E156299EEB6C}"/>
              </a:ext>
            </a:extLst>
          </p:cNvPr>
          <p:cNvSpPr>
            <a:spLocks noGrp="1"/>
          </p:cNvSpPr>
          <p:nvPr>
            <p:ph type="title"/>
          </p:nvPr>
        </p:nvSpPr>
        <p:spPr/>
        <p:txBody>
          <a:bodyPr/>
          <a:lstStyle/>
          <a:p>
            <a:r>
              <a:rPr lang="en-US"/>
              <a:t>Types of Reports</a:t>
            </a:r>
          </a:p>
        </p:txBody>
      </p:sp>
      <p:sp>
        <p:nvSpPr>
          <p:cNvPr id="2" name="Date Placeholder 1"/>
          <p:cNvSpPr>
            <a:spLocks noGrp="1"/>
          </p:cNvSpPr>
          <p:nvPr>
            <p:ph type="dt" sz="half" idx="10"/>
          </p:nvPr>
        </p:nvSpPr>
        <p:spPr/>
        <p:txBody>
          <a:bodyPr/>
          <a:lstStyle/>
          <a:p>
            <a:fld id="{AA60AFE4-7E5C-4760-A8C5-2DB9A6AB8CDE}"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22</a:t>
            </a:fld>
            <a:endParaRPr lang="en-US"/>
          </a:p>
        </p:txBody>
      </p:sp>
      <p:graphicFrame>
        <p:nvGraphicFramePr>
          <p:cNvPr id="5" name="Diagram 4">
            <a:extLst>
              <a:ext uri="{FF2B5EF4-FFF2-40B4-BE49-F238E27FC236}">
                <a16:creationId xmlns:a16="http://schemas.microsoft.com/office/drawing/2014/main" id="{F45445E1-ECF9-4DF0-BFEF-6DA1347242FC}"/>
              </a:ext>
            </a:extLst>
          </p:cNvPr>
          <p:cNvGraphicFramePr/>
          <p:nvPr>
            <p:extLst/>
          </p:nvPr>
        </p:nvGraphicFramePr>
        <p:xfrm>
          <a:off x="1114425" y="1511694"/>
          <a:ext cx="6886575" cy="42033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512783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lgn="ctr"/>
            <a:r>
              <a:rPr lang="en-US"/>
              <a:t>Monthly Project Detail Report</a:t>
            </a:r>
          </a:p>
        </p:txBody>
      </p:sp>
      <p:sp>
        <p:nvSpPr>
          <p:cNvPr id="2" name="Date Placeholder 1"/>
          <p:cNvSpPr>
            <a:spLocks noGrp="1"/>
          </p:cNvSpPr>
          <p:nvPr>
            <p:ph type="dt" sz="half" idx="10"/>
          </p:nvPr>
        </p:nvSpPr>
        <p:spPr/>
        <p:txBody>
          <a:bodyPr/>
          <a:lstStyle/>
          <a:p>
            <a:fld id="{E4BE6420-DBC5-4C6F-BF4F-1AB0F07622B7}"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23</a:t>
            </a:fld>
            <a:endParaRPr lang="en-US"/>
          </a:p>
        </p:txBody>
      </p:sp>
    </p:spTree>
    <p:custDataLst>
      <p:tags r:id="rId1"/>
    </p:custDataLst>
    <p:extLst>
      <p:ext uri="{BB962C8B-B14F-4D97-AF65-F5344CB8AC3E}">
        <p14:creationId xmlns:p14="http://schemas.microsoft.com/office/powerpoint/2010/main" val="1648679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idx="1"/>
          </p:nvPr>
        </p:nvSpPr>
        <p:spPr/>
        <p:txBody>
          <a:bodyPr vert="horz" lIns="68580" tIns="34290" rIns="68580" bIns="34290" rtlCol="0" anchor="t">
            <a:normAutofit/>
          </a:bodyPr>
          <a:lstStyle/>
          <a:p>
            <a:pPr marL="214313" indent="-214313"/>
            <a:r>
              <a:rPr lang="en-US">
                <a:latin typeface="Roboto"/>
                <a:ea typeface="Roboto"/>
                <a:cs typeface="Roboto"/>
              </a:rPr>
              <a:t>Gives a cost report by month for selected worktag for the fiscal year, and includes expended and encumbered salary, fringe, and tuition amounts.</a:t>
            </a:r>
          </a:p>
          <a:p>
            <a:pPr marL="214313" indent="-214313"/>
            <a:endParaRPr lang="en-US"/>
          </a:p>
          <a:p>
            <a:pPr marL="214313" indent="-214313"/>
            <a:r>
              <a:rPr lang="en-US">
                <a:latin typeface="Roboto"/>
                <a:ea typeface="Roboto"/>
                <a:cs typeface="Roboto"/>
              </a:rPr>
              <a:t>Includes Payroll postings and EDR transactions after final approval.</a:t>
            </a:r>
          </a:p>
          <a:p>
            <a:pPr marL="0" indent="0">
              <a:buNone/>
            </a:pPr>
            <a:endParaRPr lang="en-US"/>
          </a:p>
          <a:p>
            <a:pPr marL="214313" indent="-214313"/>
            <a:r>
              <a:rPr lang="en-US">
                <a:latin typeface="Roboto"/>
                <a:ea typeface="Roboto"/>
                <a:cs typeface="Roboto"/>
              </a:rPr>
              <a:t>Project cost detail reports displays all positions/employees whose salaries are allocated to a combo code/</a:t>
            </a:r>
            <a:r>
              <a:rPr lang="en-US" err="1">
                <a:latin typeface="Roboto"/>
                <a:ea typeface="Roboto"/>
                <a:cs typeface="Roboto"/>
              </a:rPr>
              <a:t>worktag</a:t>
            </a:r>
            <a:r>
              <a:rPr lang="en-US">
                <a:latin typeface="Roboto"/>
                <a:ea typeface="Roboto"/>
                <a:cs typeface="Roboto"/>
              </a:rPr>
              <a:t>.</a:t>
            </a:r>
            <a:endParaRPr lang="en-US">
              <a:cs typeface="Arial"/>
            </a:endParaRPr>
          </a:p>
          <a:p>
            <a:endParaRPr lang="en-US"/>
          </a:p>
        </p:txBody>
      </p:sp>
      <p:sp>
        <p:nvSpPr>
          <p:cNvPr id="4" name="Title 3"/>
          <p:cNvSpPr>
            <a:spLocks noGrp="1"/>
          </p:cNvSpPr>
          <p:nvPr>
            <p:ph type="title"/>
          </p:nvPr>
        </p:nvSpPr>
        <p:spPr/>
        <p:txBody>
          <a:bodyPr/>
          <a:lstStyle/>
          <a:p>
            <a:r>
              <a:rPr lang="en-US"/>
              <a:t>Monthly</a:t>
            </a:r>
            <a:r>
              <a:rPr lang="en-US">
                <a:latin typeface="Arial"/>
                <a:cs typeface="Arial"/>
              </a:rPr>
              <a:t> Project Detail Report</a:t>
            </a:r>
          </a:p>
        </p:txBody>
      </p:sp>
      <p:sp>
        <p:nvSpPr>
          <p:cNvPr id="2" name="Date Placeholder 1"/>
          <p:cNvSpPr>
            <a:spLocks noGrp="1"/>
          </p:cNvSpPr>
          <p:nvPr>
            <p:ph type="dt" sz="half" idx="10"/>
          </p:nvPr>
        </p:nvSpPr>
        <p:spPr/>
        <p:txBody>
          <a:bodyPr/>
          <a:lstStyle/>
          <a:p>
            <a:fld id="{D76ABD8A-1D9A-43AF-B57F-340199C361BD}"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24</a:t>
            </a:fld>
            <a:endParaRPr lang="en-US"/>
          </a:p>
        </p:txBody>
      </p:sp>
    </p:spTree>
    <p:custDataLst>
      <p:tags r:id="rId1"/>
    </p:custDataLst>
    <p:extLst>
      <p:ext uri="{BB962C8B-B14F-4D97-AF65-F5344CB8AC3E}">
        <p14:creationId xmlns:p14="http://schemas.microsoft.com/office/powerpoint/2010/main" val="2587210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04F02A-5471-4826-8773-CAD0B76FD001}"/>
              </a:ext>
            </a:extLst>
          </p:cNvPr>
          <p:cNvPicPr>
            <a:picLocks noChangeAspect="1"/>
          </p:cNvPicPr>
          <p:nvPr/>
        </p:nvPicPr>
        <p:blipFill>
          <a:blip r:embed="rId4"/>
          <a:stretch>
            <a:fillRect/>
          </a:stretch>
        </p:blipFill>
        <p:spPr>
          <a:xfrm>
            <a:off x="553915" y="1621393"/>
            <a:ext cx="7675685" cy="4068453"/>
          </a:xfrm>
          <a:prstGeom prst="rect">
            <a:avLst/>
          </a:prstGeom>
          <a:ln>
            <a:solidFill>
              <a:srgbClr val="003057"/>
            </a:solidFill>
          </a:ln>
        </p:spPr>
      </p:pic>
      <p:sp>
        <p:nvSpPr>
          <p:cNvPr id="8" name="Rectangle 7">
            <a:extLst>
              <a:ext uri="{FF2B5EF4-FFF2-40B4-BE49-F238E27FC236}">
                <a16:creationId xmlns:a16="http://schemas.microsoft.com/office/drawing/2014/main" id="{E31FACAF-CA3B-43C4-BFAB-A832B5F344A1}"/>
              </a:ext>
            </a:extLst>
          </p:cNvPr>
          <p:cNvSpPr/>
          <p:nvPr/>
        </p:nvSpPr>
        <p:spPr>
          <a:xfrm>
            <a:off x="2004647" y="4940661"/>
            <a:ext cx="1186262" cy="747190"/>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5"/>
          <p:cNvSpPr>
            <a:spLocks noGrp="1"/>
          </p:cNvSpPr>
          <p:nvPr>
            <p:ph type="title"/>
          </p:nvPr>
        </p:nvSpPr>
        <p:spPr/>
        <p:txBody>
          <a:bodyPr/>
          <a:lstStyle/>
          <a:p>
            <a:r>
              <a:rPr lang="en-US"/>
              <a:t>Navigate to Monthly Project Detail</a:t>
            </a:r>
          </a:p>
        </p:txBody>
      </p:sp>
      <p:sp>
        <p:nvSpPr>
          <p:cNvPr id="3" name="Slide Number Placeholder 2"/>
          <p:cNvSpPr>
            <a:spLocks noGrp="1"/>
          </p:cNvSpPr>
          <p:nvPr>
            <p:ph type="sldNum" sz="quarter" idx="12"/>
          </p:nvPr>
        </p:nvSpPr>
        <p:spPr/>
        <p:txBody>
          <a:bodyPr/>
          <a:lstStyle/>
          <a:p>
            <a:fld id="{AE678206-0642-9F48-9727-6B519CB285FA}" type="slidenum">
              <a:rPr lang="en-US" smtClean="0"/>
              <a:t>25</a:t>
            </a:fld>
            <a:endParaRPr lang="en-US"/>
          </a:p>
        </p:txBody>
      </p:sp>
    </p:spTree>
    <p:custDataLst>
      <p:tags r:id="rId1"/>
    </p:custDataLst>
    <p:extLst>
      <p:ext uri="{BB962C8B-B14F-4D97-AF65-F5344CB8AC3E}">
        <p14:creationId xmlns:p14="http://schemas.microsoft.com/office/powerpoint/2010/main" val="3419630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57C020-075F-42A0-B8A5-A5FD13C2B8C1}"/>
              </a:ext>
            </a:extLst>
          </p:cNvPr>
          <p:cNvPicPr>
            <a:picLocks noChangeAspect="1"/>
          </p:cNvPicPr>
          <p:nvPr/>
        </p:nvPicPr>
        <p:blipFill>
          <a:blip r:embed="rId4"/>
          <a:stretch>
            <a:fillRect/>
          </a:stretch>
        </p:blipFill>
        <p:spPr>
          <a:xfrm>
            <a:off x="1170091" y="1833197"/>
            <a:ext cx="6162647" cy="3864711"/>
          </a:xfrm>
          <a:prstGeom prst="rect">
            <a:avLst/>
          </a:prstGeom>
          <a:ln>
            <a:solidFill>
              <a:srgbClr val="003057"/>
            </a:solidFill>
          </a:ln>
        </p:spPr>
      </p:pic>
      <p:sp>
        <p:nvSpPr>
          <p:cNvPr id="6" name="Title 5"/>
          <p:cNvSpPr>
            <a:spLocks noGrp="1"/>
          </p:cNvSpPr>
          <p:nvPr>
            <p:ph type="title"/>
          </p:nvPr>
        </p:nvSpPr>
        <p:spPr/>
        <p:txBody>
          <a:bodyPr/>
          <a:lstStyle/>
          <a:p>
            <a:r>
              <a:rPr lang="en-US"/>
              <a:t>Navigate to Monthly Project Detail</a:t>
            </a:r>
          </a:p>
        </p:txBody>
      </p:sp>
      <p:sp>
        <p:nvSpPr>
          <p:cNvPr id="10" name="Rectangle 9">
            <a:extLst>
              <a:ext uri="{FF2B5EF4-FFF2-40B4-BE49-F238E27FC236}">
                <a16:creationId xmlns:a16="http://schemas.microsoft.com/office/drawing/2014/main" id="{3CA6FC15-7125-450C-BABD-A108A2B11CD6}"/>
              </a:ext>
            </a:extLst>
          </p:cNvPr>
          <p:cNvSpPr/>
          <p:nvPr/>
        </p:nvSpPr>
        <p:spPr>
          <a:xfrm>
            <a:off x="990976" y="5098149"/>
            <a:ext cx="1640574" cy="311727"/>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2"/>
          </p:nvPr>
        </p:nvSpPr>
        <p:spPr/>
        <p:txBody>
          <a:bodyPr/>
          <a:lstStyle/>
          <a:p>
            <a:fld id="{AE678206-0642-9F48-9727-6B519CB285FA}" type="slidenum">
              <a:rPr lang="en-US" smtClean="0"/>
              <a:t>26</a:t>
            </a:fld>
            <a:endParaRPr lang="en-US"/>
          </a:p>
        </p:txBody>
      </p:sp>
    </p:spTree>
    <p:custDataLst>
      <p:tags r:id="rId1"/>
    </p:custDataLst>
    <p:extLst>
      <p:ext uri="{BB962C8B-B14F-4D97-AF65-F5344CB8AC3E}">
        <p14:creationId xmlns:p14="http://schemas.microsoft.com/office/powerpoint/2010/main" val="3965077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3299C6B-FBF0-4A89-81A4-A16636933196}"/>
              </a:ext>
            </a:extLst>
          </p:cNvPr>
          <p:cNvPicPr>
            <a:picLocks noChangeAspect="1"/>
          </p:cNvPicPr>
          <p:nvPr/>
        </p:nvPicPr>
        <p:blipFill>
          <a:blip r:embed="rId4"/>
          <a:stretch>
            <a:fillRect/>
          </a:stretch>
        </p:blipFill>
        <p:spPr>
          <a:xfrm>
            <a:off x="2718919" y="2100572"/>
            <a:ext cx="5394284" cy="2500661"/>
          </a:xfrm>
          <a:prstGeom prst="rect">
            <a:avLst/>
          </a:prstGeom>
          <a:ln>
            <a:solidFill>
              <a:srgbClr val="003057"/>
            </a:solidFill>
          </a:ln>
        </p:spPr>
      </p:pic>
      <p:sp>
        <p:nvSpPr>
          <p:cNvPr id="4" name="Text Placeholder 3"/>
          <p:cNvSpPr>
            <a:spLocks noGrp="1"/>
          </p:cNvSpPr>
          <p:nvPr>
            <p:ph idx="1"/>
          </p:nvPr>
        </p:nvSpPr>
        <p:spPr>
          <a:xfrm>
            <a:off x="285751" y="1923544"/>
            <a:ext cx="2316773" cy="2758360"/>
          </a:xfrm>
        </p:spPr>
        <p:txBody>
          <a:bodyPr vert="horz" lIns="68580" tIns="34290" rIns="68580" bIns="34290" rtlCol="0" anchor="t">
            <a:normAutofit/>
          </a:bodyPr>
          <a:lstStyle/>
          <a:p>
            <a:endParaRPr lang="en-US" sz="1800"/>
          </a:p>
          <a:p>
            <a:r>
              <a:rPr lang="en-US" sz="1800">
                <a:ea typeface="+mn-lt"/>
                <a:cs typeface="+mn-lt"/>
              </a:rPr>
              <a:t>Select Search or Add a New Value to search for a Run Control ID to run the Monthly Project Detail.</a:t>
            </a:r>
            <a:r>
              <a:rPr lang="en-US" sz="1800"/>
              <a:t> </a:t>
            </a:r>
            <a:endParaRPr lang="en-US" sz="1800">
              <a:cs typeface="Arial"/>
            </a:endParaRPr>
          </a:p>
        </p:txBody>
      </p:sp>
      <p:sp>
        <p:nvSpPr>
          <p:cNvPr id="6" name="Title 5"/>
          <p:cNvSpPr>
            <a:spLocks noGrp="1"/>
          </p:cNvSpPr>
          <p:nvPr>
            <p:ph type="title"/>
          </p:nvPr>
        </p:nvSpPr>
        <p:spPr/>
        <p:txBody>
          <a:bodyPr/>
          <a:lstStyle/>
          <a:p>
            <a:r>
              <a:rPr lang="en-US"/>
              <a:t>Monthly Project Detail</a:t>
            </a:r>
          </a:p>
        </p:txBody>
      </p:sp>
      <p:sp>
        <p:nvSpPr>
          <p:cNvPr id="9" name="Rectangle 8"/>
          <p:cNvSpPr/>
          <p:nvPr/>
        </p:nvSpPr>
        <p:spPr>
          <a:xfrm>
            <a:off x="3745229" y="2596897"/>
            <a:ext cx="1081748" cy="379301"/>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2718919" y="3535541"/>
            <a:ext cx="851529" cy="283187"/>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0792A8B8-6FEE-48A3-B664-04B5FAB4CE94}"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27</a:t>
            </a:fld>
            <a:endParaRPr lang="en-US"/>
          </a:p>
        </p:txBody>
      </p:sp>
    </p:spTree>
    <p:custDataLst>
      <p:tags r:id="rId1"/>
    </p:custDataLst>
    <p:extLst>
      <p:ext uri="{BB962C8B-B14F-4D97-AF65-F5344CB8AC3E}">
        <p14:creationId xmlns:p14="http://schemas.microsoft.com/office/powerpoint/2010/main" val="528609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7E1FEF-0C02-412E-B2BB-0DECE1BBA340}"/>
              </a:ext>
            </a:extLst>
          </p:cNvPr>
          <p:cNvPicPr>
            <a:picLocks noChangeAspect="1"/>
          </p:cNvPicPr>
          <p:nvPr/>
        </p:nvPicPr>
        <p:blipFill>
          <a:blip r:embed="rId4"/>
          <a:stretch>
            <a:fillRect/>
          </a:stretch>
        </p:blipFill>
        <p:spPr>
          <a:xfrm>
            <a:off x="3167743" y="2188498"/>
            <a:ext cx="4665520" cy="2243450"/>
          </a:xfrm>
          <a:prstGeom prst="rect">
            <a:avLst/>
          </a:prstGeom>
          <a:ln>
            <a:solidFill>
              <a:srgbClr val="002060"/>
            </a:solidFill>
          </a:ln>
        </p:spPr>
      </p:pic>
      <p:sp>
        <p:nvSpPr>
          <p:cNvPr id="4" name="Text Placeholder 3"/>
          <p:cNvSpPr>
            <a:spLocks noGrp="1"/>
          </p:cNvSpPr>
          <p:nvPr>
            <p:ph idx="1"/>
          </p:nvPr>
        </p:nvSpPr>
        <p:spPr>
          <a:xfrm>
            <a:off x="285750" y="1915309"/>
            <a:ext cx="2881993" cy="3447266"/>
          </a:xfrm>
        </p:spPr>
        <p:txBody>
          <a:bodyPr>
            <a:normAutofit/>
          </a:bodyPr>
          <a:lstStyle/>
          <a:p>
            <a:r>
              <a:rPr lang="en-US" sz="1800"/>
              <a:t>Populate the Run Control ID field. </a:t>
            </a:r>
          </a:p>
          <a:p>
            <a:r>
              <a:rPr lang="en-US" sz="1800"/>
              <a:t>To run the monthly project detailed report, use your fist initial and last name as the Run Control ID. </a:t>
            </a:r>
          </a:p>
        </p:txBody>
      </p:sp>
      <p:sp>
        <p:nvSpPr>
          <p:cNvPr id="6" name="Title 5"/>
          <p:cNvSpPr>
            <a:spLocks noGrp="1"/>
          </p:cNvSpPr>
          <p:nvPr>
            <p:ph type="title"/>
          </p:nvPr>
        </p:nvSpPr>
        <p:spPr/>
        <p:txBody>
          <a:bodyPr/>
          <a:lstStyle/>
          <a:p>
            <a:r>
              <a:rPr lang="en-US"/>
              <a:t>Monthly Project Detail</a:t>
            </a:r>
          </a:p>
        </p:txBody>
      </p:sp>
      <p:sp>
        <p:nvSpPr>
          <p:cNvPr id="10" name="Rectangle 9"/>
          <p:cNvSpPr/>
          <p:nvPr/>
        </p:nvSpPr>
        <p:spPr>
          <a:xfrm>
            <a:off x="3167743" y="2904780"/>
            <a:ext cx="3154994" cy="308809"/>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60528442-135A-444A-B447-921F3CB280A1}"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28</a:t>
            </a:fld>
            <a:endParaRPr lang="en-US"/>
          </a:p>
        </p:txBody>
      </p:sp>
    </p:spTree>
    <p:custDataLst>
      <p:tags r:id="rId1"/>
    </p:custDataLst>
    <p:extLst>
      <p:ext uri="{BB962C8B-B14F-4D97-AF65-F5344CB8AC3E}">
        <p14:creationId xmlns:p14="http://schemas.microsoft.com/office/powerpoint/2010/main" val="3521347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D92A85-1E71-45DB-97A7-4106EBA1DD77}"/>
              </a:ext>
            </a:extLst>
          </p:cNvPr>
          <p:cNvPicPr>
            <a:picLocks noChangeAspect="1"/>
          </p:cNvPicPr>
          <p:nvPr/>
        </p:nvPicPr>
        <p:blipFill>
          <a:blip r:embed="rId4"/>
          <a:stretch>
            <a:fillRect/>
          </a:stretch>
        </p:blipFill>
        <p:spPr>
          <a:xfrm>
            <a:off x="2980487" y="1997464"/>
            <a:ext cx="5451442" cy="2450648"/>
          </a:xfrm>
          <a:prstGeom prst="rect">
            <a:avLst/>
          </a:prstGeom>
          <a:ln>
            <a:solidFill>
              <a:srgbClr val="003057"/>
            </a:solidFill>
          </a:ln>
        </p:spPr>
      </p:pic>
      <p:sp>
        <p:nvSpPr>
          <p:cNvPr id="4" name="Text Placeholder 3"/>
          <p:cNvSpPr>
            <a:spLocks noGrp="1"/>
          </p:cNvSpPr>
          <p:nvPr>
            <p:ph idx="1"/>
          </p:nvPr>
        </p:nvSpPr>
        <p:spPr>
          <a:xfrm>
            <a:off x="285751" y="1997464"/>
            <a:ext cx="2565026" cy="3447266"/>
          </a:xfrm>
        </p:spPr>
        <p:txBody>
          <a:bodyPr vert="horz" lIns="68580" tIns="34290" rIns="68580" bIns="34290" rtlCol="0" anchor="t">
            <a:normAutofit fontScale="85000" lnSpcReduction="10000"/>
          </a:bodyPr>
          <a:lstStyle/>
          <a:p>
            <a:r>
              <a:rPr lang="en-US"/>
              <a:t>Populate the details in the Report Request Parameter with the all required fields: </a:t>
            </a:r>
            <a:endParaRPr lang="en-US">
              <a:cs typeface="Arial"/>
            </a:endParaRPr>
          </a:p>
          <a:p>
            <a:r>
              <a:rPr lang="en-US"/>
              <a:t>Select Run for a list of available output options</a:t>
            </a:r>
            <a:endParaRPr lang="en-US">
              <a:cs typeface="Arial" panose="020B0604020202020204"/>
            </a:endParaRPr>
          </a:p>
          <a:p>
            <a:pPr marL="0" indent="0">
              <a:buNone/>
            </a:pPr>
            <a:endParaRPr lang="en-US"/>
          </a:p>
        </p:txBody>
      </p:sp>
      <p:sp>
        <p:nvSpPr>
          <p:cNvPr id="6" name="Title 5"/>
          <p:cNvSpPr>
            <a:spLocks noGrp="1"/>
          </p:cNvSpPr>
          <p:nvPr>
            <p:ph type="title"/>
          </p:nvPr>
        </p:nvSpPr>
        <p:spPr/>
        <p:txBody>
          <a:bodyPr/>
          <a:lstStyle/>
          <a:p>
            <a:r>
              <a:rPr lang="en-US"/>
              <a:t>Monthly Project Detail</a:t>
            </a:r>
          </a:p>
        </p:txBody>
      </p:sp>
      <p:sp>
        <p:nvSpPr>
          <p:cNvPr id="7" name="Rectangle 6">
            <a:extLst>
              <a:ext uri="{FF2B5EF4-FFF2-40B4-BE49-F238E27FC236}">
                <a16:creationId xmlns:a16="http://schemas.microsoft.com/office/drawing/2014/main" id="{23A57EBE-D853-4C4D-9399-5BDA83AECC33}"/>
              </a:ext>
            </a:extLst>
          </p:cNvPr>
          <p:cNvSpPr/>
          <p:nvPr/>
        </p:nvSpPr>
        <p:spPr>
          <a:xfrm>
            <a:off x="6530617" y="2180866"/>
            <a:ext cx="666395" cy="443639"/>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E0C5273F-C5BE-4244-A871-5389BFB9A79F}"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29</a:t>
            </a:fld>
            <a:endParaRPr lang="en-US"/>
          </a:p>
        </p:txBody>
      </p:sp>
      <p:sp>
        <p:nvSpPr>
          <p:cNvPr id="12" name="Rectangle 11">
            <a:extLst>
              <a:ext uri="{FF2B5EF4-FFF2-40B4-BE49-F238E27FC236}">
                <a16:creationId xmlns:a16="http://schemas.microsoft.com/office/drawing/2014/main" id="{7EB72CC2-188A-4C0C-A781-735B8F471F0B}"/>
              </a:ext>
            </a:extLst>
          </p:cNvPr>
          <p:cNvSpPr/>
          <p:nvPr/>
        </p:nvSpPr>
        <p:spPr>
          <a:xfrm>
            <a:off x="4685017" y="3284520"/>
            <a:ext cx="739739" cy="144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23D50848-0500-423A-892C-918B429CAA1F}"/>
              </a:ext>
            </a:extLst>
          </p:cNvPr>
          <p:cNvSpPr/>
          <p:nvPr/>
        </p:nvSpPr>
        <p:spPr>
          <a:xfrm>
            <a:off x="3952982" y="3314380"/>
            <a:ext cx="300519" cy="84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2063126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864" y="78658"/>
            <a:ext cx="7368278" cy="1258529"/>
          </a:xfrm>
        </p:spPr>
        <p:txBody>
          <a:bodyPr>
            <a:noAutofit/>
          </a:bodyPr>
          <a:lstStyle/>
          <a:p>
            <a:r>
              <a:rPr lang="en-US" sz="3400" b="1" dirty="0"/>
              <a:t>Agenda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23426934"/>
              </p:ext>
            </p:extLst>
          </p:nvPr>
        </p:nvGraphicFramePr>
        <p:xfrm>
          <a:off x="638502" y="1050664"/>
          <a:ext cx="7974556" cy="5336776"/>
        </p:xfrm>
        <a:graphic>
          <a:graphicData uri="http://schemas.openxmlformats.org/drawingml/2006/table">
            <a:tbl>
              <a:tblPr firstRow="1" bandRow="1">
                <a:tableStyleId>{073A0DAA-6AF3-43AB-8588-CEC1D06C72B9}</a:tableStyleId>
              </a:tblPr>
              <a:tblGrid>
                <a:gridCol w="4844728">
                  <a:extLst>
                    <a:ext uri="{9D8B030D-6E8A-4147-A177-3AD203B41FA5}">
                      <a16:colId xmlns:a16="http://schemas.microsoft.com/office/drawing/2014/main" val="1182039469"/>
                    </a:ext>
                  </a:extLst>
                </a:gridCol>
                <a:gridCol w="3129828">
                  <a:extLst>
                    <a:ext uri="{9D8B030D-6E8A-4147-A177-3AD203B41FA5}">
                      <a16:colId xmlns:a16="http://schemas.microsoft.com/office/drawing/2014/main" val="2258871198"/>
                    </a:ext>
                  </a:extLst>
                </a:gridCol>
              </a:tblGrid>
              <a:tr h="282099">
                <a:tc>
                  <a:txBody>
                    <a:bodyPr/>
                    <a:lstStyle/>
                    <a:p>
                      <a:r>
                        <a:rPr lang="en-US" sz="1600" dirty="0">
                          <a:latin typeface="Roboto" panose="020B0604020202020204" charset="0"/>
                          <a:ea typeface="Roboto" panose="020B0604020202020204" charset="0"/>
                          <a:cs typeface="Roboto" panose="020B0604020202020204" charset="0"/>
                        </a:rPr>
                        <a:t>Topic</a:t>
                      </a:r>
                    </a:p>
                  </a:txBody>
                  <a:tcPr/>
                </a:tc>
                <a:tc>
                  <a:txBody>
                    <a:bodyPr/>
                    <a:lstStyle/>
                    <a:p>
                      <a:r>
                        <a:rPr lang="en-US" sz="1600" dirty="0">
                          <a:latin typeface="Roboto" panose="020B0604020202020204" charset="0"/>
                          <a:ea typeface="Roboto" panose="020B0604020202020204" charset="0"/>
                          <a:cs typeface="Roboto" panose="020B0604020202020204" charset="0"/>
                        </a:rPr>
                        <a:t>Presenter(s)</a:t>
                      </a:r>
                    </a:p>
                  </a:txBody>
                  <a:tcPr/>
                </a:tc>
                <a:extLst>
                  <a:ext uri="{0D108BD9-81ED-4DB2-BD59-A6C34878D82A}">
                    <a16:rowId xmlns:a16="http://schemas.microsoft.com/office/drawing/2014/main" val="2493552868"/>
                  </a:ext>
                </a:extLst>
              </a:tr>
              <a:tr h="230808">
                <a:tc>
                  <a:txBody>
                    <a:bodyPr/>
                    <a:lstStyle/>
                    <a:p>
                      <a:r>
                        <a:rPr lang="en-US" sz="1200" dirty="0">
                          <a:latin typeface="+mn-lt"/>
                          <a:ea typeface="Roboto" panose="020B0604020202020204" charset="0"/>
                          <a:cs typeface="Roboto" panose="020B0604020202020204" charset="0"/>
                        </a:rPr>
                        <a:t>Welcome </a:t>
                      </a:r>
                    </a:p>
                  </a:txBody>
                  <a:tcPr/>
                </a:tc>
                <a:tc>
                  <a:txBody>
                    <a:bodyPr/>
                    <a:lstStyle/>
                    <a:p>
                      <a:r>
                        <a:rPr lang="en-US" sz="1200" baseline="0" dirty="0" smtClean="0">
                          <a:latin typeface="+mn-lt"/>
                          <a:ea typeface="Roboto" panose="020B0604020202020204" charset="0"/>
                          <a:cs typeface="Roboto" panose="020B0604020202020204" charset="0"/>
                        </a:rPr>
                        <a:t>Joshua Rosenberg </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2330339388"/>
                  </a:ext>
                </a:extLst>
              </a:tr>
              <a:tr h="3061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Workday Grants</a:t>
                      </a:r>
                      <a:r>
                        <a:rPr lang="en-US" sz="1200" baseline="0" dirty="0">
                          <a:latin typeface="+mn-lt"/>
                        </a:rPr>
                        <a:t> Reporting – SABER Overview </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Serena Simpson</a:t>
                      </a:r>
                    </a:p>
                  </a:txBody>
                  <a:tcPr/>
                </a:tc>
                <a:extLst>
                  <a:ext uri="{0D108BD9-81ED-4DB2-BD59-A6C34878D82A}">
                    <a16:rowId xmlns:a16="http://schemas.microsoft.com/office/drawing/2014/main" val="1065321601"/>
                  </a:ext>
                </a:extLst>
              </a:tr>
              <a:tr h="3061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Roboto" panose="020B0604020202020204" charset="0"/>
                          <a:cs typeface="Roboto" panose="020B0604020202020204" charset="0"/>
                        </a:rPr>
                        <a:t>Workday</a:t>
                      </a:r>
                      <a:r>
                        <a:rPr lang="en-US" sz="1200" baseline="0" dirty="0">
                          <a:latin typeface="+mn-lt"/>
                          <a:ea typeface="Roboto" panose="020B0604020202020204" charset="0"/>
                          <a:cs typeface="Roboto" panose="020B0604020202020204" charset="0"/>
                        </a:rPr>
                        <a:t> Basics – Award, Award Line, Grant</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Serena Simpson</a:t>
                      </a:r>
                    </a:p>
                  </a:txBody>
                  <a:tcPr/>
                </a:tc>
                <a:extLst>
                  <a:ext uri="{0D108BD9-81ED-4DB2-BD59-A6C34878D82A}">
                    <a16:rowId xmlns:a16="http://schemas.microsoft.com/office/drawing/2014/main" val="2787754156"/>
                  </a:ext>
                </a:extLst>
              </a:tr>
              <a:tr h="230808">
                <a:tc>
                  <a:txBody>
                    <a:bodyPr/>
                    <a:lstStyle/>
                    <a:p>
                      <a:r>
                        <a:rPr lang="en-US" sz="1200" dirty="0">
                          <a:latin typeface="+mn-lt"/>
                        </a:rPr>
                        <a:t>Workday Grants</a:t>
                      </a:r>
                      <a:r>
                        <a:rPr lang="en-US" sz="1200" baseline="0" dirty="0">
                          <a:latin typeface="+mn-lt"/>
                        </a:rPr>
                        <a:t> Reporting – Tips and Tricks, Demo SABER </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Serena</a:t>
                      </a:r>
                      <a:r>
                        <a:rPr lang="en-US" sz="1200" baseline="0" dirty="0">
                          <a:latin typeface="+mn-lt"/>
                        </a:rPr>
                        <a:t> Simpson</a:t>
                      </a:r>
                      <a:endParaRPr lang="en-US" sz="1200" dirty="0">
                        <a:latin typeface="+mn-lt"/>
                      </a:endParaRPr>
                    </a:p>
                  </a:txBody>
                  <a:tcPr/>
                </a:tc>
                <a:extLst>
                  <a:ext uri="{0D108BD9-81ED-4DB2-BD59-A6C34878D82A}">
                    <a16:rowId xmlns:a16="http://schemas.microsoft.com/office/drawing/2014/main" val="2108715507"/>
                  </a:ext>
                </a:extLst>
              </a:tr>
              <a:tr h="230808">
                <a:tc>
                  <a:txBody>
                    <a:bodyPr/>
                    <a:lstStyle/>
                    <a:p>
                      <a:r>
                        <a:rPr lang="en-US" sz="1200" dirty="0">
                          <a:latin typeface="+mn-lt"/>
                          <a:ea typeface="+mn-ea"/>
                          <a:cs typeface="+mn-cs"/>
                        </a:rPr>
                        <a:t>Helpful</a:t>
                      </a:r>
                      <a:r>
                        <a:rPr lang="en-US" sz="1200" baseline="0" dirty="0">
                          <a:latin typeface="+mn-lt"/>
                          <a:ea typeface="+mn-ea"/>
                          <a:cs typeface="+mn-cs"/>
                        </a:rPr>
                        <a:t> Reports</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Serena Simpson</a:t>
                      </a:r>
                    </a:p>
                  </a:txBody>
                  <a:tcPr/>
                </a:tc>
                <a:extLst>
                  <a:ext uri="{0D108BD9-81ED-4DB2-BD59-A6C34878D82A}">
                    <a16:rowId xmlns:a16="http://schemas.microsoft.com/office/drawing/2014/main" val="607050855"/>
                  </a:ext>
                </a:extLst>
              </a:tr>
              <a:tr h="230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Commitment</a:t>
                      </a:r>
                      <a:r>
                        <a:rPr lang="en-US" sz="1200" b="0" baseline="0" dirty="0" smtClean="0">
                          <a:latin typeface="+mn-lt"/>
                        </a:rPr>
                        <a:t> Accounting – Salary Reporting, etc.</a:t>
                      </a:r>
                      <a:endParaRPr lang="en-US" sz="1200" b="0" dirty="0">
                        <a:latin typeface="+mn-lt"/>
                      </a:endParaRPr>
                    </a:p>
                  </a:txBody>
                  <a:tcPr/>
                </a:tc>
                <a:tc>
                  <a:txBody>
                    <a:bodyPr/>
                    <a:lstStyle/>
                    <a:p>
                      <a:r>
                        <a:rPr lang="en-US" sz="1200" dirty="0" smtClean="0">
                          <a:latin typeface="+mn-lt"/>
                          <a:ea typeface="Roboto" panose="020B0604020202020204" charset="0"/>
                          <a:cs typeface="Roboto" panose="020B0604020202020204" charset="0"/>
                        </a:rPr>
                        <a:t>Terryl Barnes</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636450151"/>
                  </a:ext>
                </a:extLst>
              </a:tr>
              <a:tr h="230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Award</a:t>
                      </a:r>
                      <a:r>
                        <a:rPr lang="en-US" sz="1200" baseline="0" dirty="0">
                          <a:latin typeface="+mn-lt"/>
                        </a:rPr>
                        <a:t> - (Search and View capability, demographics, billing, CIS)</a:t>
                      </a:r>
                      <a:endParaRPr lang="en-US" sz="1200" dirty="0">
                        <a:latin typeface="+mn-lt"/>
                        <a:ea typeface="Roboto" panose="020B0604020202020204" charset="0"/>
                        <a:cs typeface="Roboto" panose="020B0604020202020204" charset="0"/>
                      </a:endParaRPr>
                    </a:p>
                  </a:txBody>
                  <a:tcPr/>
                </a:tc>
                <a:tc>
                  <a:txBody>
                    <a:bodyPr/>
                    <a:lstStyle/>
                    <a:p>
                      <a:r>
                        <a:rPr lang="en-US" sz="1200" dirty="0">
                          <a:latin typeface="+mn-lt"/>
                          <a:ea typeface="Roboto" panose="020B0604020202020204" charset="0"/>
                          <a:cs typeface="Roboto" panose="020B0604020202020204" charset="0"/>
                        </a:rPr>
                        <a:t>Doug Feller</a:t>
                      </a:r>
                    </a:p>
                  </a:txBody>
                  <a:tcPr/>
                </a:tc>
                <a:extLst>
                  <a:ext uri="{0D108BD9-81ED-4DB2-BD59-A6C34878D82A}">
                    <a16:rowId xmlns:a16="http://schemas.microsoft.com/office/drawing/2014/main" val="2043899628"/>
                  </a:ext>
                </a:extLst>
              </a:tr>
              <a:tr h="230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Roboto" panose="020B0604020202020204" charset="0"/>
                          <a:cs typeface="Roboto" panose="020B0604020202020204" charset="0"/>
                        </a:rPr>
                        <a:t>Grant – (Search and View capability,</a:t>
                      </a:r>
                      <a:r>
                        <a:rPr lang="en-US" sz="1200" baseline="0" dirty="0">
                          <a:latin typeface="+mn-lt"/>
                          <a:ea typeface="Roboto" panose="020B0604020202020204" charset="0"/>
                          <a:cs typeface="Roboto" panose="020B0604020202020204" charset="0"/>
                        </a:rPr>
                        <a:t> demographics)</a:t>
                      </a:r>
                      <a:endParaRPr lang="en-US" sz="1200" dirty="0">
                        <a:latin typeface="+mn-lt"/>
                        <a:ea typeface="Roboto" panose="020B0604020202020204" charset="0"/>
                        <a:cs typeface="Roboto" panose="020B0604020202020204" charset="0"/>
                      </a:endParaRPr>
                    </a:p>
                  </a:txBody>
                  <a:tcPr/>
                </a:tc>
                <a:tc>
                  <a:txBody>
                    <a:bodyPr/>
                    <a:lstStyle/>
                    <a:p>
                      <a:r>
                        <a:rPr lang="en-US" sz="1200" dirty="0">
                          <a:latin typeface="+mn-lt"/>
                          <a:ea typeface="Roboto" panose="020B0604020202020204" charset="0"/>
                          <a:cs typeface="Roboto" panose="020B0604020202020204" charset="0"/>
                        </a:rPr>
                        <a:t>Doug</a:t>
                      </a:r>
                      <a:r>
                        <a:rPr lang="en-US" sz="1200" baseline="0" dirty="0">
                          <a:latin typeface="+mn-lt"/>
                          <a:ea typeface="Roboto" panose="020B0604020202020204" charset="0"/>
                          <a:cs typeface="Roboto" panose="020B0604020202020204" charset="0"/>
                        </a:rPr>
                        <a:t> Feller</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686116977"/>
                  </a:ext>
                </a:extLst>
              </a:tr>
              <a:tr h="230808">
                <a:tc>
                  <a:txBody>
                    <a:bodyPr/>
                    <a:lstStyle/>
                    <a:p>
                      <a:r>
                        <a:rPr lang="en-US" sz="1200" dirty="0">
                          <a:latin typeface="+mn-lt"/>
                          <a:ea typeface="+mn-ea"/>
                          <a:cs typeface="+mn-cs"/>
                        </a:rPr>
                        <a:t>Warning</a:t>
                      </a:r>
                      <a:r>
                        <a:rPr lang="en-US" sz="1200" baseline="0" dirty="0">
                          <a:latin typeface="+mn-lt"/>
                          <a:ea typeface="+mn-ea"/>
                          <a:cs typeface="+mn-cs"/>
                        </a:rPr>
                        <a:t> and  Critical Errors </a:t>
                      </a:r>
                      <a:endParaRPr lang="en-US" sz="1200" dirty="0">
                        <a:latin typeface="+mn-lt"/>
                        <a:ea typeface="Roboto" panose="020B0604020202020204" charset="0"/>
                        <a:cs typeface="Roboto" panose="020B0604020202020204" charset="0"/>
                      </a:endParaRPr>
                    </a:p>
                  </a:txBody>
                  <a:tcPr/>
                </a:tc>
                <a:tc>
                  <a:txBody>
                    <a:bodyPr/>
                    <a:lstStyle/>
                    <a:p>
                      <a:r>
                        <a:rPr lang="en-US" sz="1200" dirty="0">
                          <a:latin typeface="+mn-lt"/>
                          <a:ea typeface="Roboto" panose="020B0604020202020204" charset="0"/>
                          <a:cs typeface="Roboto" panose="020B0604020202020204" charset="0"/>
                        </a:rPr>
                        <a:t>Doug</a:t>
                      </a:r>
                      <a:r>
                        <a:rPr lang="en-US" sz="1200" baseline="0" dirty="0">
                          <a:latin typeface="+mn-lt"/>
                          <a:ea typeface="Roboto" panose="020B0604020202020204" charset="0"/>
                          <a:cs typeface="Roboto" panose="020B0604020202020204" charset="0"/>
                        </a:rPr>
                        <a:t> Feller</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3120756586"/>
                  </a:ext>
                </a:extLst>
              </a:tr>
              <a:tr h="230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Roboto" panose="020B0604020202020204" charset="0"/>
                          <a:cs typeface="Roboto" panose="020B0604020202020204" charset="0"/>
                        </a:rPr>
                        <a:t>Prior Year Salary Transfers</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Roboto" panose="020B0604020202020204" charset="0"/>
                          <a:cs typeface="Roboto" panose="020B0604020202020204" charset="0"/>
                        </a:rPr>
                        <a:t>Doug</a:t>
                      </a:r>
                      <a:r>
                        <a:rPr lang="en-US" sz="1200" baseline="0" dirty="0">
                          <a:latin typeface="+mn-lt"/>
                          <a:ea typeface="Roboto" panose="020B0604020202020204" charset="0"/>
                          <a:cs typeface="Roboto" panose="020B0604020202020204" charset="0"/>
                        </a:rPr>
                        <a:t> Feller</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3701677371"/>
                  </a:ext>
                </a:extLst>
              </a:tr>
              <a:tr h="230808">
                <a:tc>
                  <a:txBody>
                    <a:bodyPr/>
                    <a:lstStyle/>
                    <a:p>
                      <a:r>
                        <a:rPr lang="en-US" sz="1200" dirty="0" smtClean="0">
                          <a:latin typeface="+mn-lt"/>
                          <a:ea typeface="Roboto" panose="020B0604020202020204" charset="0"/>
                          <a:cs typeface="Roboto" panose="020B0604020202020204" charset="0"/>
                        </a:rPr>
                        <a:t>Request Framework</a:t>
                      </a:r>
                      <a:endParaRPr lang="en-US" sz="1200" dirty="0">
                        <a:latin typeface="+mn-lt"/>
                        <a:ea typeface="Roboto" panose="020B0604020202020204" charset="0"/>
                        <a:cs typeface="Roboto" panose="020B0604020202020204" charset="0"/>
                      </a:endParaRPr>
                    </a:p>
                  </a:txBody>
                  <a:tcPr/>
                </a:tc>
                <a:tc>
                  <a:txBody>
                    <a:bodyPr/>
                    <a:lstStyle/>
                    <a:p>
                      <a:r>
                        <a:rPr lang="en-US" sz="1200" dirty="0" smtClean="0">
                          <a:latin typeface="+mn-lt"/>
                          <a:ea typeface="Roboto" panose="020B0604020202020204" charset="0"/>
                          <a:cs typeface="Roboto" panose="020B0604020202020204" charset="0"/>
                        </a:rPr>
                        <a:t>Gabrielle Slappey</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955249262"/>
                  </a:ext>
                </a:extLst>
              </a:tr>
              <a:tr h="230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Closing</a:t>
                      </a:r>
                      <a:r>
                        <a:rPr lang="en-US" sz="1200" b="0" baseline="0" dirty="0" smtClean="0">
                          <a:latin typeface="+mn-lt"/>
                        </a:rPr>
                        <a:t> PO Obligations</a:t>
                      </a:r>
                      <a:endParaRPr lang="en-US" sz="1200" b="0" dirty="0">
                        <a:latin typeface="+mn-lt"/>
                      </a:endParaRPr>
                    </a:p>
                  </a:txBody>
                  <a:tcPr/>
                </a:tc>
                <a:tc>
                  <a:txBody>
                    <a:bodyPr/>
                    <a:lstStyle/>
                    <a:p>
                      <a:r>
                        <a:rPr lang="en-US" sz="1200" dirty="0" smtClean="0">
                          <a:latin typeface="+mn-lt"/>
                          <a:ea typeface="Roboto" panose="020B0604020202020204" charset="0"/>
                          <a:cs typeface="Roboto" panose="020B0604020202020204" charset="0"/>
                        </a:rPr>
                        <a:t>Gabrielle</a:t>
                      </a:r>
                      <a:r>
                        <a:rPr lang="en-US" sz="1200" baseline="0" dirty="0" smtClean="0">
                          <a:latin typeface="+mn-lt"/>
                          <a:ea typeface="Roboto" panose="020B0604020202020204" charset="0"/>
                          <a:cs typeface="Roboto" panose="020B0604020202020204" charset="0"/>
                        </a:rPr>
                        <a:t> Slappey</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2659512827"/>
                  </a:ext>
                </a:extLst>
              </a:tr>
              <a:tr h="230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latin typeface="+mn-lt"/>
                        </a:rPr>
                        <a:t>Cost Share Progress Report</a:t>
                      </a:r>
                      <a:endParaRPr lang="en-US" sz="1200" b="0" dirty="0" smtClean="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Roboto" panose="020B0604020202020204" charset="0"/>
                          <a:cs typeface="Roboto" panose="020B0604020202020204" charset="0"/>
                        </a:rPr>
                        <a:t>Gabrielle</a:t>
                      </a:r>
                      <a:r>
                        <a:rPr lang="en-US" sz="1200" baseline="0" dirty="0" smtClean="0">
                          <a:latin typeface="+mn-lt"/>
                          <a:ea typeface="Roboto" panose="020B0604020202020204" charset="0"/>
                          <a:cs typeface="Roboto" panose="020B0604020202020204" charset="0"/>
                        </a:rPr>
                        <a:t> Slappey</a:t>
                      </a:r>
                      <a:endParaRPr lang="en-US" sz="1200" dirty="0" smtClean="0">
                        <a:latin typeface="+mn-lt"/>
                        <a:ea typeface="Roboto" panose="020B0604020202020204" charset="0"/>
                        <a:cs typeface="Roboto" panose="020B0604020202020204" charset="0"/>
                      </a:endParaRPr>
                    </a:p>
                  </a:txBody>
                  <a:tcPr/>
                </a:tc>
                <a:extLst>
                  <a:ext uri="{0D108BD9-81ED-4DB2-BD59-A6C34878D82A}">
                    <a16:rowId xmlns:a16="http://schemas.microsoft.com/office/drawing/2014/main" val="333882419"/>
                  </a:ext>
                </a:extLst>
              </a:tr>
              <a:tr h="230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Cost Share Budgets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Roboto" panose="020B0604020202020204" charset="0"/>
                          <a:cs typeface="Roboto" panose="020B0604020202020204" charset="0"/>
                        </a:rPr>
                        <a:t>Glenn Campopiano</a:t>
                      </a:r>
                    </a:p>
                  </a:txBody>
                  <a:tcPr/>
                </a:tc>
                <a:extLst>
                  <a:ext uri="{0D108BD9-81ED-4DB2-BD59-A6C34878D82A}">
                    <a16:rowId xmlns:a16="http://schemas.microsoft.com/office/drawing/2014/main" val="1631018282"/>
                  </a:ext>
                </a:extLst>
              </a:tr>
              <a:tr h="230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Audit – Cost Transfers</a:t>
                      </a:r>
                      <a:endParaRPr lang="en-US" sz="1200" b="0" dirty="0">
                        <a:latin typeface="+mn-lt"/>
                      </a:endParaRPr>
                    </a:p>
                  </a:txBody>
                  <a:tcPr/>
                </a:tc>
                <a:tc>
                  <a:txBody>
                    <a:bodyPr/>
                    <a:lstStyle/>
                    <a:p>
                      <a:r>
                        <a:rPr lang="en-US" sz="1200" dirty="0" smtClean="0">
                          <a:latin typeface="+mn-lt"/>
                          <a:ea typeface="Roboto" panose="020B0604020202020204" charset="0"/>
                          <a:cs typeface="Roboto" panose="020B0604020202020204" charset="0"/>
                        </a:rPr>
                        <a:t>Cassandra Belton</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287373209"/>
                  </a:ext>
                </a:extLst>
              </a:tr>
              <a:tr h="230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Pace Studies</a:t>
                      </a:r>
                      <a:endParaRPr lang="en-US" sz="1200" b="0" dirty="0">
                        <a:latin typeface="+mn-lt"/>
                      </a:endParaRPr>
                    </a:p>
                  </a:txBody>
                  <a:tcPr/>
                </a:tc>
                <a:tc>
                  <a:txBody>
                    <a:bodyPr/>
                    <a:lstStyle/>
                    <a:p>
                      <a:r>
                        <a:rPr lang="en-US" sz="1200" dirty="0" smtClean="0">
                          <a:latin typeface="+mn-lt"/>
                          <a:ea typeface="Roboto" panose="020B0604020202020204" charset="0"/>
                          <a:cs typeface="Roboto" panose="020B0604020202020204" charset="0"/>
                        </a:rPr>
                        <a:t>Jonathon</a:t>
                      </a:r>
                      <a:r>
                        <a:rPr lang="en-US" sz="1200" baseline="0" dirty="0" smtClean="0">
                          <a:latin typeface="+mn-lt"/>
                          <a:ea typeface="Roboto" panose="020B0604020202020204" charset="0"/>
                          <a:cs typeface="Roboto" panose="020B0604020202020204" charset="0"/>
                        </a:rPr>
                        <a:t> Jeffries</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1542930216"/>
                  </a:ext>
                </a:extLst>
              </a:tr>
              <a:tr h="230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n-lt"/>
                      </a:endParaRPr>
                    </a:p>
                  </a:txBody>
                  <a:tcPr/>
                </a:tc>
                <a:tc>
                  <a:txBody>
                    <a:bodyPr/>
                    <a:lstStyle/>
                    <a:p>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49909677"/>
                  </a:ext>
                </a:extLst>
              </a:tr>
              <a:tr h="230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n-lt"/>
                      </a:endParaRPr>
                    </a:p>
                  </a:txBody>
                  <a:tcPr/>
                </a:tc>
                <a:tc>
                  <a:txBody>
                    <a:bodyPr/>
                    <a:lstStyle/>
                    <a:p>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1803742447"/>
                  </a:ext>
                </a:extLst>
              </a:tr>
            </a:tbl>
          </a:graphicData>
        </a:graphic>
      </p:graphicFrame>
    </p:spTree>
    <p:extLst>
      <p:ext uri="{BB962C8B-B14F-4D97-AF65-F5344CB8AC3E}">
        <p14:creationId xmlns:p14="http://schemas.microsoft.com/office/powerpoint/2010/main" val="21523310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9B49AE-FF36-42DD-9343-35ABDADBC09D}"/>
              </a:ext>
            </a:extLst>
          </p:cNvPr>
          <p:cNvPicPr>
            <a:picLocks noChangeAspect="1"/>
          </p:cNvPicPr>
          <p:nvPr/>
        </p:nvPicPr>
        <p:blipFill>
          <a:blip r:embed="rId4"/>
          <a:stretch>
            <a:fillRect/>
          </a:stretch>
        </p:blipFill>
        <p:spPr>
          <a:xfrm>
            <a:off x="1048051" y="1894742"/>
            <a:ext cx="7178792" cy="3321387"/>
          </a:xfrm>
          <a:prstGeom prst="rect">
            <a:avLst/>
          </a:prstGeom>
          <a:ln>
            <a:solidFill>
              <a:srgbClr val="003057"/>
            </a:solidFill>
          </a:ln>
        </p:spPr>
      </p:pic>
      <p:sp>
        <p:nvSpPr>
          <p:cNvPr id="6" name="Title 5"/>
          <p:cNvSpPr>
            <a:spLocks noGrp="1"/>
          </p:cNvSpPr>
          <p:nvPr>
            <p:ph type="title"/>
          </p:nvPr>
        </p:nvSpPr>
        <p:spPr/>
        <p:txBody>
          <a:bodyPr/>
          <a:lstStyle/>
          <a:p>
            <a:r>
              <a:rPr lang="en-US"/>
              <a:t>Monthly Project Detail</a:t>
            </a:r>
          </a:p>
        </p:txBody>
      </p:sp>
      <p:sp>
        <p:nvSpPr>
          <p:cNvPr id="9" name="Rectangle 8">
            <a:extLst>
              <a:ext uri="{FF2B5EF4-FFF2-40B4-BE49-F238E27FC236}">
                <a16:creationId xmlns:a16="http://schemas.microsoft.com/office/drawing/2014/main" id="{0EB56B56-A0DB-4A37-B92F-CFE0AC320CDA}"/>
              </a:ext>
            </a:extLst>
          </p:cNvPr>
          <p:cNvSpPr/>
          <p:nvPr/>
        </p:nvSpPr>
        <p:spPr>
          <a:xfrm>
            <a:off x="1114160" y="4334015"/>
            <a:ext cx="746229" cy="296562"/>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98CC9EA0-7351-40C2-964C-D55827EB679C}"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30</a:t>
            </a:fld>
            <a:endParaRPr lang="en-US"/>
          </a:p>
        </p:txBody>
      </p:sp>
      <p:pic>
        <p:nvPicPr>
          <p:cNvPr id="12" name="Picture 11">
            <a:extLst>
              <a:ext uri="{FF2B5EF4-FFF2-40B4-BE49-F238E27FC236}">
                <a16:creationId xmlns:a16="http://schemas.microsoft.com/office/drawing/2014/main" id="{8F9E1AC7-F4A7-4256-9F24-709C407F03D7}"/>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2239886" y="2266373"/>
            <a:ext cx="1491788" cy="176084"/>
          </a:xfrm>
          <a:prstGeom prst="rect">
            <a:avLst/>
          </a:prstGeom>
        </p:spPr>
      </p:pic>
    </p:spTree>
    <p:custDataLst>
      <p:tags r:id="rId1"/>
    </p:custDataLst>
    <p:extLst>
      <p:ext uri="{BB962C8B-B14F-4D97-AF65-F5344CB8AC3E}">
        <p14:creationId xmlns:p14="http://schemas.microsoft.com/office/powerpoint/2010/main" val="3906786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EC9FCD-77C6-4EFE-9479-A39FB61D5B61}"/>
              </a:ext>
            </a:extLst>
          </p:cNvPr>
          <p:cNvPicPr>
            <a:picLocks noChangeAspect="1"/>
          </p:cNvPicPr>
          <p:nvPr/>
        </p:nvPicPr>
        <p:blipFill>
          <a:blip r:embed="rId4"/>
          <a:stretch>
            <a:fillRect/>
          </a:stretch>
        </p:blipFill>
        <p:spPr>
          <a:xfrm>
            <a:off x="1204547" y="1947042"/>
            <a:ext cx="6875690" cy="3090907"/>
          </a:xfrm>
          <a:prstGeom prst="rect">
            <a:avLst/>
          </a:prstGeom>
          <a:ln>
            <a:solidFill>
              <a:srgbClr val="003057"/>
            </a:solidFill>
          </a:ln>
        </p:spPr>
      </p:pic>
      <p:sp>
        <p:nvSpPr>
          <p:cNvPr id="6" name="Title 5"/>
          <p:cNvSpPr>
            <a:spLocks noGrp="1"/>
          </p:cNvSpPr>
          <p:nvPr>
            <p:ph type="title"/>
          </p:nvPr>
        </p:nvSpPr>
        <p:spPr/>
        <p:txBody>
          <a:bodyPr/>
          <a:lstStyle/>
          <a:p>
            <a:r>
              <a:rPr lang="en-US"/>
              <a:t>Monthly Project Detail</a:t>
            </a:r>
          </a:p>
        </p:txBody>
      </p:sp>
      <p:sp>
        <p:nvSpPr>
          <p:cNvPr id="7" name="Rectangle 6">
            <a:extLst>
              <a:ext uri="{FF2B5EF4-FFF2-40B4-BE49-F238E27FC236}">
                <a16:creationId xmlns:a16="http://schemas.microsoft.com/office/drawing/2014/main" id="{2EABC7D4-B359-4E6F-BCB7-8A9598D0CD0D}"/>
              </a:ext>
            </a:extLst>
          </p:cNvPr>
          <p:cNvSpPr/>
          <p:nvPr/>
        </p:nvSpPr>
        <p:spPr>
          <a:xfrm>
            <a:off x="3846103" y="2332290"/>
            <a:ext cx="1152857" cy="397682"/>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5B549D29-40FB-4C36-B63C-3A370EB54014}"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31</a:t>
            </a:fld>
            <a:endParaRPr lang="en-US"/>
          </a:p>
        </p:txBody>
      </p:sp>
      <p:sp>
        <p:nvSpPr>
          <p:cNvPr id="12" name="Rectangle 11">
            <a:extLst>
              <a:ext uri="{FF2B5EF4-FFF2-40B4-BE49-F238E27FC236}">
                <a16:creationId xmlns:a16="http://schemas.microsoft.com/office/drawing/2014/main" id="{AD3D9B25-1B2A-443E-AC30-BD322115D81B}"/>
              </a:ext>
            </a:extLst>
          </p:cNvPr>
          <p:cNvSpPr/>
          <p:nvPr/>
        </p:nvSpPr>
        <p:spPr>
          <a:xfrm>
            <a:off x="3367355" y="3599487"/>
            <a:ext cx="916969" cy="16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552E5D2E-6BC8-471B-8491-2D037852D37B}"/>
              </a:ext>
            </a:extLst>
          </p:cNvPr>
          <p:cNvSpPr/>
          <p:nvPr/>
        </p:nvSpPr>
        <p:spPr>
          <a:xfrm>
            <a:off x="2450387" y="3599488"/>
            <a:ext cx="300519" cy="84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2057420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B3942B6-D111-43D1-919E-4E09DC98274A}"/>
              </a:ext>
            </a:extLst>
          </p:cNvPr>
          <p:cNvPicPr>
            <a:picLocks noChangeAspect="1"/>
          </p:cNvPicPr>
          <p:nvPr/>
        </p:nvPicPr>
        <p:blipFill>
          <a:blip r:embed="rId4"/>
          <a:stretch>
            <a:fillRect/>
          </a:stretch>
        </p:blipFill>
        <p:spPr>
          <a:xfrm>
            <a:off x="1314451" y="1641323"/>
            <a:ext cx="6266408" cy="3900581"/>
          </a:xfrm>
          <a:prstGeom prst="rect">
            <a:avLst/>
          </a:prstGeom>
          <a:ln>
            <a:solidFill>
              <a:srgbClr val="003057"/>
            </a:solidFill>
          </a:ln>
        </p:spPr>
      </p:pic>
      <p:sp>
        <p:nvSpPr>
          <p:cNvPr id="6" name="Title 5"/>
          <p:cNvSpPr>
            <a:spLocks noGrp="1"/>
          </p:cNvSpPr>
          <p:nvPr>
            <p:ph type="title"/>
          </p:nvPr>
        </p:nvSpPr>
        <p:spPr/>
        <p:txBody>
          <a:bodyPr/>
          <a:lstStyle/>
          <a:p>
            <a:r>
              <a:rPr lang="en-US"/>
              <a:t>Monthly Project Detail</a:t>
            </a:r>
          </a:p>
        </p:txBody>
      </p:sp>
      <p:sp>
        <p:nvSpPr>
          <p:cNvPr id="10" name="Rectangle 9">
            <a:extLst>
              <a:ext uri="{FF2B5EF4-FFF2-40B4-BE49-F238E27FC236}">
                <a16:creationId xmlns:a16="http://schemas.microsoft.com/office/drawing/2014/main" id="{DEDC6FEC-2D40-4BB9-952D-C2729CA65939}"/>
              </a:ext>
            </a:extLst>
          </p:cNvPr>
          <p:cNvSpPr/>
          <p:nvPr/>
        </p:nvSpPr>
        <p:spPr>
          <a:xfrm>
            <a:off x="1960684" y="3575624"/>
            <a:ext cx="4677508" cy="340147"/>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ECD4D6AD-7C37-4346-9032-C6954D34F847}"/>
              </a:ext>
            </a:extLst>
          </p:cNvPr>
          <p:cNvSpPr/>
          <p:nvPr/>
        </p:nvSpPr>
        <p:spPr>
          <a:xfrm>
            <a:off x="2343150" y="1725464"/>
            <a:ext cx="909204" cy="268406"/>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FB41E48A-3C2D-4331-B140-355328D4B559}"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32</a:t>
            </a:fld>
            <a:endParaRPr lang="en-US"/>
          </a:p>
        </p:txBody>
      </p:sp>
      <p:pic>
        <p:nvPicPr>
          <p:cNvPr id="5" name="Picture 6">
            <a:extLst>
              <a:ext uri="{FF2B5EF4-FFF2-40B4-BE49-F238E27FC236}">
                <a16:creationId xmlns:a16="http://schemas.microsoft.com/office/drawing/2014/main" id="{140F9DE1-0929-4BB5-B27A-1E05C103F9F8}"/>
              </a:ext>
            </a:extLst>
          </p:cNvPr>
          <p:cNvPicPr>
            <a:picLocks noChangeAspect="1"/>
          </p:cNvPicPr>
          <p:nvPr/>
        </p:nvPicPr>
        <p:blipFill>
          <a:blip r:embed="rId5"/>
          <a:stretch>
            <a:fillRect/>
          </a:stretch>
        </p:blipFill>
        <p:spPr>
          <a:xfrm>
            <a:off x="1493869" y="2523650"/>
            <a:ext cx="564356" cy="91763"/>
          </a:xfrm>
          <a:prstGeom prst="rect">
            <a:avLst/>
          </a:prstGeom>
        </p:spPr>
      </p:pic>
    </p:spTree>
    <p:custDataLst>
      <p:tags r:id="rId1"/>
    </p:custDataLst>
    <p:extLst>
      <p:ext uri="{BB962C8B-B14F-4D97-AF65-F5344CB8AC3E}">
        <p14:creationId xmlns:p14="http://schemas.microsoft.com/office/powerpoint/2010/main" val="1030504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Monthly Project Detail</a:t>
            </a:r>
          </a:p>
        </p:txBody>
      </p:sp>
      <p:sp>
        <p:nvSpPr>
          <p:cNvPr id="3" name="Slide Number Placeholder 2"/>
          <p:cNvSpPr>
            <a:spLocks noGrp="1"/>
          </p:cNvSpPr>
          <p:nvPr>
            <p:ph type="sldNum" sz="quarter" idx="12"/>
          </p:nvPr>
        </p:nvSpPr>
        <p:spPr/>
        <p:txBody>
          <a:bodyPr/>
          <a:lstStyle/>
          <a:p>
            <a:fld id="{AE678206-0642-9F48-9727-6B519CB285FA}" type="slidenum">
              <a:rPr lang="en-US" smtClean="0"/>
              <a:t>33</a:t>
            </a:fld>
            <a:endParaRPr lang="en-US"/>
          </a:p>
        </p:txBody>
      </p:sp>
      <p:grpSp>
        <p:nvGrpSpPr>
          <p:cNvPr id="23" name="Group 22">
            <a:extLst>
              <a:ext uri="{FF2B5EF4-FFF2-40B4-BE49-F238E27FC236}">
                <a16:creationId xmlns:a16="http://schemas.microsoft.com/office/drawing/2014/main" id="{237776A5-9CB0-4599-8420-E96E5B5C4DF3}"/>
              </a:ext>
            </a:extLst>
          </p:cNvPr>
          <p:cNvGrpSpPr/>
          <p:nvPr/>
        </p:nvGrpSpPr>
        <p:grpSpPr>
          <a:xfrm>
            <a:off x="1094197" y="1616310"/>
            <a:ext cx="6149084" cy="4179045"/>
            <a:chOff x="1458929" y="1012080"/>
            <a:chExt cx="8198779" cy="5572060"/>
          </a:xfrm>
        </p:grpSpPr>
        <p:pic>
          <p:nvPicPr>
            <p:cNvPr id="6" name="Picture 5">
              <a:extLst>
                <a:ext uri="{FF2B5EF4-FFF2-40B4-BE49-F238E27FC236}">
                  <a16:creationId xmlns:a16="http://schemas.microsoft.com/office/drawing/2014/main" id="{E3512EBE-9029-4205-B847-0311A647E2C6}"/>
                </a:ext>
              </a:extLst>
            </p:cNvPr>
            <p:cNvPicPr>
              <a:picLocks noChangeAspect="1"/>
            </p:cNvPicPr>
            <p:nvPr/>
          </p:nvPicPr>
          <p:blipFill>
            <a:blip r:embed="rId4"/>
            <a:stretch>
              <a:fillRect/>
            </a:stretch>
          </p:blipFill>
          <p:spPr>
            <a:xfrm>
              <a:off x="1458929" y="1012080"/>
              <a:ext cx="8198779" cy="5572060"/>
            </a:xfrm>
            <a:prstGeom prst="rect">
              <a:avLst/>
            </a:prstGeom>
            <a:ln>
              <a:solidFill>
                <a:srgbClr val="002060"/>
              </a:solidFill>
            </a:ln>
          </p:spPr>
        </p:pic>
        <p:pic>
          <p:nvPicPr>
            <p:cNvPr id="4" name="Picture 4">
              <a:extLst>
                <a:ext uri="{FF2B5EF4-FFF2-40B4-BE49-F238E27FC236}">
                  <a16:creationId xmlns:a16="http://schemas.microsoft.com/office/drawing/2014/main" id="{E8DD784B-A66F-4140-8B87-4881AE5DFD06}"/>
                </a:ext>
              </a:extLst>
            </p:cNvPr>
            <p:cNvPicPr>
              <a:picLocks noChangeAspect="1"/>
            </p:cNvPicPr>
            <p:nvPr/>
          </p:nvPicPr>
          <p:blipFill>
            <a:blip r:embed="rId5"/>
            <a:stretch>
              <a:fillRect/>
            </a:stretch>
          </p:blipFill>
          <p:spPr>
            <a:xfrm>
              <a:off x="1482387" y="2847544"/>
              <a:ext cx="995431" cy="334479"/>
            </a:xfrm>
            <a:prstGeom prst="rect">
              <a:avLst/>
            </a:prstGeom>
          </p:spPr>
        </p:pic>
        <p:pic>
          <p:nvPicPr>
            <p:cNvPr id="9" name="Picture 4">
              <a:extLst>
                <a:ext uri="{FF2B5EF4-FFF2-40B4-BE49-F238E27FC236}">
                  <a16:creationId xmlns:a16="http://schemas.microsoft.com/office/drawing/2014/main" id="{62EFF0E2-CE5F-4A10-BCCD-C74C886C7B64}"/>
                </a:ext>
              </a:extLst>
            </p:cNvPr>
            <p:cNvPicPr>
              <a:picLocks noChangeAspect="1"/>
            </p:cNvPicPr>
            <p:nvPr/>
          </p:nvPicPr>
          <p:blipFill>
            <a:blip r:embed="rId5"/>
            <a:stretch>
              <a:fillRect/>
            </a:stretch>
          </p:blipFill>
          <p:spPr>
            <a:xfrm>
              <a:off x="1482387" y="3532202"/>
              <a:ext cx="1459256" cy="367609"/>
            </a:xfrm>
            <a:prstGeom prst="rect">
              <a:avLst/>
            </a:prstGeom>
          </p:spPr>
        </p:pic>
        <p:pic>
          <p:nvPicPr>
            <p:cNvPr id="7" name="Picture 10">
              <a:extLst>
                <a:ext uri="{FF2B5EF4-FFF2-40B4-BE49-F238E27FC236}">
                  <a16:creationId xmlns:a16="http://schemas.microsoft.com/office/drawing/2014/main" id="{28A71F9E-4F64-4222-BD5A-045866FCB6E5}"/>
                </a:ext>
              </a:extLst>
            </p:cNvPr>
            <p:cNvPicPr>
              <a:picLocks noChangeAspect="1"/>
            </p:cNvPicPr>
            <p:nvPr/>
          </p:nvPicPr>
          <p:blipFill>
            <a:blip r:embed="rId6"/>
            <a:stretch>
              <a:fillRect/>
            </a:stretch>
          </p:blipFill>
          <p:spPr>
            <a:xfrm>
              <a:off x="5228673" y="1619237"/>
              <a:ext cx="1734654" cy="144393"/>
            </a:xfrm>
            <a:prstGeom prst="rect">
              <a:avLst/>
            </a:prstGeom>
          </p:spPr>
        </p:pic>
        <p:pic>
          <p:nvPicPr>
            <p:cNvPr id="11" name="Picture 4">
              <a:extLst>
                <a:ext uri="{FF2B5EF4-FFF2-40B4-BE49-F238E27FC236}">
                  <a16:creationId xmlns:a16="http://schemas.microsoft.com/office/drawing/2014/main" id="{106FBB07-E16D-4AF0-8AB6-14D0014584DE}"/>
                </a:ext>
              </a:extLst>
            </p:cNvPr>
            <p:cNvPicPr>
              <a:picLocks noChangeAspect="1"/>
            </p:cNvPicPr>
            <p:nvPr/>
          </p:nvPicPr>
          <p:blipFill>
            <a:blip r:embed="rId5"/>
            <a:stretch>
              <a:fillRect/>
            </a:stretch>
          </p:blipFill>
          <p:spPr>
            <a:xfrm>
              <a:off x="1482387" y="4283843"/>
              <a:ext cx="1459256" cy="367609"/>
            </a:xfrm>
            <a:prstGeom prst="rect">
              <a:avLst/>
            </a:prstGeom>
          </p:spPr>
        </p:pic>
        <p:pic>
          <p:nvPicPr>
            <p:cNvPr id="12" name="Picture 4">
              <a:extLst>
                <a:ext uri="{FF2B5EF4-FFF2-40B4-BE49-F238E27FC236}">
                  <a16:creationId xmlns:a16="http://schemas.microsoft.com/office/drawing/2014/main" id="{5F12F883-BD7A-4B19-813C-913751503683}"/>
                </a:ext>
              </a:extLst>
            </p:cNvPr>
            <p:cNvPicPr>
              <a:picLocks noChangeAspect="1"/>
            </p:cNvPicPr>
            <p:nvPr/>
          </p:nvPicPr>
          <p:blipFill>
            <a:blip r:embed="rId5"/>
            <a:stretch>
              <a:fillRect/>
            </a:stretch>
          </p:blipFill>
          <p:spPr>
            <a:xfrm>
              <a:off x="1482387" y="4910246"/>
              <a:ext cx="1459256" cy="367609"/>
            </a:xfrm>
            <a:prstGeom prst="rect">
              <a:avLst/>
            </a:prstGeom>
          </p:spPr>
        </p:pic>
        <p:sp>
          <p:nvSpPr>
            <p:cNvPr id="14" name="Rectangle 13">
              <a:extLst>
                <a:ext uri="{FF2B5EF4-FFF2-40B4-BE49-F238E27FC236}">
                  <a16:creationId xmlns:a16="http://schemas.microsoft.com/office/drawing/2014/main" id="{E5F4EC09-6F23-4997-A360-57F31018C4E9}"/>
                </a:ext>
              </a:extLst>
            </p:cNvPr>
            <p:cNvSpPr/>
            <p:nvPr/>
          </p:nvSpPr>
          <p:spPr>
            <a:xfrm>
              <a:off x="2321960" y="1910993"/>
              <a:ext cx="1253447" cy="113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A0897FEB-C142-4B02-AF3A-EAF621606DE5}"/>
                </a:ext>
              </a:extLst>
            </p:cNvPr>
            <p:cNvSpPr/>
            <p:nvPr/>
          </p:nvSpPr>
          <p:spPr>
            <a:xfrm>
              <a:off x="4304871" y="3069007"/>
              <a:ext cx="1253447" cy="113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2DA5C2FA-240A-4D6A-9600-6EFD268D22D0}"/>
                </a:ext>
              </a:extLst>
            </p:cNvPr>
            <p:cNvSpPr/>
            <p:nvPr/>
          </p:nvSpPr>
          <p:spPr>
            <a:xfrm>
              <a:off x="4304871" y="3786795"/>
              <a:ext cx="1253447" cy="113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E6F756AD-A76B-419F-94DF-EF743CC34D02}"/>
                </a:ext>
              </a:extLst>
            </p:cNvPr>
            <p:cNvSpPr/>
            <p:nvPr/>
          </p:nvSpPr>
          <p:spPr>
            <a:xfrm>
              <a:off x="4304871" y="4448075"/>
              <a:ext cx="1253447" cy="113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A8853E44-D79E-415A-8FC6-912C92674C19}"/>
                </a:ext>
              </a:extLst>
            </p:cNvPr>
            <p:cNvSpPr/>
            <p:nvPr/>
          </p:nvSpPr>
          <p:spPr>
            <a:xfrm>
              <a:off x="4314272" y="5164839"/>
              <a:ext cx="1253447" cy="113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3702F38E-81AE-4CCC-B335-141E09036194}"/>
                </a:ext>
              </a:extLst>
            </p:cNvPr>
            <p:cNvSpPr/>
            <p:nvPr/>
          </p:nvSpPr>
          <p:spPr>
            <a:xfrm>
              <a:off x="3044385" y="3070951"/>
              <a:ext cx="531022" cy="111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FF08B34C-57EA-4536-9C2B-45BB5F170E98}"/>
                </a:ext>
              </a:extLst>
            </p:cNvPr>
            <p:cNvSpPr/>
            <p:nvPr/>
          </p:nvSpPr>
          <p:spPr>
            <a:xfrm>
              <a:off x="3054659" y="3773898"/>
              <a:ext cx="531022" cy="111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2B67C7F5-F3E8-4B94-849D-B53F8697E5F4}"/>
                </a:ext>
              </a:extLst>
            </p:cNvPr>
            <p:cNvSpPr/>
            <p:nvPr/>
          </p:nvSpPr>
          <p:spPr>
            <a:xfrm>
              <a:off x="3064933" y="4434660"/>
              <a:ext cx="531022" cy="111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F0518294-B2D2-4841-A159-9E9DF8AB9985}"/>
                </a:ext>
              </a:extLst>
            </p:cNvPr>
            <p:cNvSpPr/>
            <p:nvPr/>
          </p:nvSpPr>
          <p:spPr>
            <a:xfrm>
              <a:off x="3196785" y="3223351"/>
              <a:ext cx="531022" cy="105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custDataLst>
      <p:tags r:id="rId1"/>
    </p:custDataLst>
    <p:extLst>
      <p:ext uri="{BB962C8B-B14F-4D97-AF65-F5344CB8AC3E}">
        <p14:creationId xmlns:p14="http://schemas.microsoft.com/office/powerpoint/2010/main" val="1309065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Demonstration-Monthly Project Detail</a:t>
            </a:r>
          </a:p>
        </p:txBody>
      </p:sp>
      <p:sp>
        <p:nvSpPr>
          <p:cNvPr id="2" name="Date Placeholder 1"/>
          <p:cNvSpPr>
            <a:spLocks noGrp="1"/>
          </p:cNvSpPr>
          <p:nvPr>
            <p:ph type="dt" sz="half" idx="10"/>
          </p:nvPr>
        </p:nvSpPr>
        <p:spPr/>
        <p:txBody>
          <a:bodyPr/>
          <a:lstStyle/>
          <a:p>
            <a:fld id="{E7F5B620-9C03-450A-99CE-5F421CC60C9C}"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34</a:t>
            </a:fld>
            <a:endParaRPr lang="en-US"/>
          </a:p>
        </p:txBody>
      </p:sp>
      <p:pic>
        <p:nvPicPr>
          <p:cNvPr id="8" name="Picture 7" descr="A picture containing clipart&#10;&#10;Description generated with very high confidence">
            <a:extLst>
              <a:ext uri="{FF2B5EF4-FFF2-40B4-BE49-F238E27FC236}">
                <a16:creationId xmlns:a16="http://schemas.microsoft.com/office/drawing/2014/main" id="{1CD2F2A4-CCB4-4A6A-8BB1-65E1688E3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1802" y="4128363"/>
            <a:ext cx="1036647" cy="1036647"/>
          </a:xfrm>
          <a:prstGeom prst="rect">
            <a:avLst/>
          </a:prstGeom>
        </p:spPr>
      </p:pic>
      <p:pic>
        <p:nvPicPr>
          <p:cNvPr id="4" name="69TasMLfcdg">
            <a:hlinkClick r:id="" action="ppaction://media"/>
            <a:extLst>
              <a:ext uri="{FF2B5EF4-FFF2-40B4-BE49-F238E27FC236}">
                <a16:creationId xmlns:a16="http://schemas.microsoft.com/office/drawing/2014/main" id="{9B41DB14-DBD7-4ED3-B7F6-5A24FA7C2AE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150144" y="2016919"/>
            <a:ext cx="6672263" cy="3028950"/>
          </a:xfrm>
          <a:prstGeom prst="rect">
            <a:avLst/>
          </a:prstGeom>
        </p:spPr>
      </p:pic>
    </p:spTree>
    <p:custDataLst>
      <p:tags r:id="rId1"/>
    </p:custDataLst>
    <p:extLst>
      <p:ext uri="{BB962C8B-B14F-4D97-AF65-F5344CB8AC3E}">
        <p14:creationId xmlns:p14="http://schemas.microsoft.com/office/powerpoint/2010/main" val="154201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lgn="ctr"/>
            <a:r>
              <a:rPr lang="en-US"/>
              <a:t>Employee Cost Detail Report</a:t>
            </a:r>
          </a:p>
        </p:txBody>
      </p:sp>
      <p:sp>
        <p:nvSpPr>
          <p:cNvPr id="2" name="Date Placeholder 1"/>
          <p:cNvSpPr>
            <a:spLocks noGrp="1"/>
          </p:cNvSpPr>
          <p:nvPr>
            <p:ph type="dt" sz="half" idx="10"/>
          </p:nvPr>
        </p:nvSpPr>
        <p:spPr/>
        <p:txBody>
          <a:bodyPr/>
          <a:lstStyle/>
          <a:p>
            <a:fld id="{1FDBD635-281F-4429-9852-7163E4DF670D}"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dirty="0" smtClean="0"/>
              <a:t>35</a:t>
            </a:fld>
            <a:endParaRPr lang="en-US"/>
          </a:p>
        </p:txBody>
      </p:sp>
    </p:spTree>
    <p:custDataLst>
      <p:tags r:id="rId1"/>
    </p:custDataLst>
    <p:extLst>
      <p:ext uri="{BB962C8B-B14F-4D97-AF65-F5344CB8AC3E}">
        <p14:creationId xmlns:p14="http://schemas.microsoft.com/office/powerpoint/2010/main" val="138097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p:txBody>
          <a:bodyPr vert="horz" lIns="68580" tIns="34290" rIns="68580" bIns="34290" rtlCol="0" anchor="t">
            <a:normAutofit/>
          </a:bodyPr>
          <a:lstStyle/>
          <a:p>
            <a:r>
              <a:rPr lang="en-US">
                <a:latin typeface="Roboto"/>
                <a:ea typeface="Roboto"/>
                <a:cs typeface="Roboto"/>
              </a:rPr>
              <a:t>Run by employee's home department</a:t>
            </a:r>
          </a:p>
          <a:p>
            <a:r>
              <a:rPr lang="en-US">
                <a:latin typeface="Roboto"/>
                <a:ea typeface="Roboto"/>
                <a:cs typeface="Roboto"/>
              </a:rPr>
              <a:t>The report can be run for one employee by entering the employee ID# or for multiple employees by leaving the employee ID # blank </a:t>
            </a:r>
            <a:endParaRPr lang="en-US">
              <a:latin typeface="Roboto"/>
              <a:ea typeface="Roboto"/>
            </a:endParaRPr>
          </a:p>
          <a:p>
            <a:r>
              <a:rPr lang="en-US">
                <a:latin typeface="Roboto"/>
                <a:ea typeface="Roboto"/>
                <a:cs typeface="Roboto"/>
              </a:rPr>
              <a:t>Can be run for all paid employees, specific employees, Undergraduate and Graduate employees</a:t>
            </a:r>
          </a:p>
          <a:p>
            <a:r>
              <a:rPr lang="en-US" b="1">
                <a:solidFill>
                  <a:srgbClr val="AD4025"/>
                </a:solidFill>
                <a:latin typeface="Roboto"/>
                <a:ea typeface="Roboto"/>
                <a:cs typeface="Roboto"/>
              </a:rPr>
              <a:t>The Employee Cost Detail report is required to be attached on all EDRs</a:t>
            </a:r>
            <a:endParaRPr lang="en-US" b="1">
              <a:solidFill>
                <a:srgbClr val="AD4025"/>
              </a:solidFill>
              <a:cs typeface="Roboto"/>
            </a:endParaRPr>
          </a:p>
          <a:p>
            <a:endParaRPr lang="en-US">
              <a:cs typeface="Arial"/>
            </a:endParaRPr>
          </a:p>
        </p:txBody>
      </p:sp>
      <p:sp>
        <p:nvSpPr>
          <p:cNvPr id="6" name="Title 5"/>
          <p:cNvSpPr>
            <a:spLocks noGrp="1"/>
          </p:cNvSpPr>
          <p:nvPr>
            <p:ph type="title"/>
          </p:nvPr>
        </p:nvSpPr>
        <p:spPr/>
        <p:txBody>
          <a:bodyPr/>
          <a:lstStyle/>
          <a:p>
            <a:r>
              <a:rPr lang="en-US"/>
              <a:t>Employee Cost Detail</a:t>
            </a:r>
          </a:p>
        </p:txBody>
      </p:sp>
      <p:sp>
        <p:nvSpPr>
          <p:cNvPr id="2" name="Date Placeholder 1"/>
          <p:cNvSpPr>
            <a:spLocks noGrp="1"/>
          </p:cNvSpPr>
          <p:nvPr>
            <p:ph type="dt" sz="half" idx="10"/>
          </p:nvPr>
        </p:nvSpPr>
        <p:spPr/>
        <p:txBody>
          <a:bodyPr/>
          <a:lstStyle/>
          <a:p>
            <a:fld id="{92F121C4-762D-484E-AB81-F77A9D517D90}"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36</a:t>
            </a:fld>
            <a:endParaRPr lang="en-US"/>
          </a:p>
        </p:txBody>
      </p:sp>
    </p:spTree>
    <p:custDataLst>
      <p:tags r:id="rId1"/>
    </p:custDataLst>
    <p:extLst>
      <p:ext uri="{BB962C8B-B14F-4D97-AF65-F5344CB8AC3E}">
        <p14:creationId xmlns:p14="http://schemas.microsoft.com/office/powerpoint/2010/main" val="4286450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Navigate to Employee Cost Detail</a:t>
            </a:r>
          </a:p>
        </p:txBody>
      </p:sp>
      <p:sp>
        <p:nvSpPr>
          <p:cNvPr id="3" name="Slide Number Placeholder 2"/>
          <p:cNvSpPr>
            <a:spLocks noGrp="1"/>
          </p:cNvSpPr>
          <p:nvPr>
            <p:ph type="sldNum" sz="quarter" idx="12"/>
          </p:nvPr>
        </p:nvSpPr>
        <p:spPr/>
        <p:txBody>
          <a:bodyPr/>
          <a:lstStyle/>
          <a:p>
            <a:fld id="{AE678206-0642-9F48-9727-6B519CB285FA}" type="slidenum">
              <a:rPr lang="en-US" smtClean="0"/>
              <a:t>37</a:t>
            </a:fld>
            <a:endParaRPr lang="en-US"/>
          </a:p>
        </p:txBody>
      </p:sp>
      <p:pic>
        <p:nvPicPr>
          <p:cNvPr id="7" name="Picture 6">
            <a:extLst>
              <a:ext uri="{FF2B5EF4-FFF2-40B4-BE49-F238E27FC236}">
                <a16:creationId xmlns:a16="http://schemas.microsoft.com/office/drawing/2014/main" id="{B8B17C00-DF0E-4820-9AA7-08172C6A1F3A}"/>
              </a:ext>
            </a:extLst>
          </p:cNvPr>
          <p:cNvPicPr>
            <a:picLocks noChangeAspect="1"/>
          </p:cNvPicPr>
          <p:nvPr/>
        </p:nvPicPr>
        <p:blipFill>
          <a:blip r:embed="rId4"/>
          <a:stretch>
            <a:fillRect/>
          </a:stretch>
        </p:blipFill>
        <p:spPr>
          <a:xfrm>
            <a:off x="553915" y="1621393"/>
            <a:ext cx="7675685" cy="4068453"/>
          </a:xfrm>
          <a:prstGeom prst="rect">
            <a:avLst/>
          </a:prstGeom>
          <a:ln>
            <a:solidFill>
              <a:srgbClr val="003057"/>
            </a:solidFill>
          </a:ln>
        </p:spPr>
      </p:pic>
      <p:sp>
        <p:nvSpPr>
          <p:cNvPr id="8" name="Rectangle 7">
            <a:extLst>
              <a:ext uri="{FF2B5EF4-FFF2-40B4-BE49-F238E27FC236}">
                <a16:creationId xmlns:a16="http://schemas.microsoft.com/office/drawing/2014/main" id="{C8B699B1-4950-46DB-B2A9-309B2A535CFE}"/>
              </a:ext>
            </a:extLst>
          </p:cNvPr>
          <p:cNvSpPr/>
          <p:nvPr/>
        </p:nvSpPr>
        <p:spPr>
          <a:xfrm>
            <a:off x="2004647" y="4940661"/>
            <a:ext cx="1160285" cy="773168"/>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545453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FB5A18-24EA-45E7-97D8-9EEDEB77C5D3}"/>
              </a:ext>
            </a:extLst>
          </p:cNvPr>
          <p:cNvSpPr>
            <a:spLocks noGrp="1"/>
          </p:cNvSpPr>
          <p:nvPr>
            <p:ph type="title"/>
          </p:nvPr>
        </p:nvSpPr>
        <p:spPr/>
        <p:txBody>
          <a:bodyPr/>
          <a:lstStyle/>
          <a:p>
            <a:r>
              <a:rPr lang="en-US"/>
              <a:t>Employee Cost Detail </a:t>
            </a:r>
          </a:p>
        </p:txBody>
      </p:sp>
      <p:sp>
        <p:nvSpPr>
          <p:cNvPr id="2" name="Date Placeholder 1"/>
          <p:cNvSpPr>
            <a:spLocks noGrp="1"/>
          </p:cNvSpPr>
          <p:nvPr>
            <p:ph type="dt" sz="half" idx="10"/>
          </p:nvPr>
        </p:nvSpPr>
        <p:spPr/>
        <p:txBody>
          <a:bodyPr/>
          <a:lstStyle/>
          <a:p>
            <a:fld id="{7B487C59-6433-4491-B4FE-056A88B9FFA9}"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38</a:t>
            </a:fld>
            <a:endParaRPr lang="en-US"/>
          </a:p>
        </p:txBody>
      </p:sp>
      <p:pic>
        <p:nvPicPr>
          <p:cNvPr id="6" name="Picture 5">
            <a:extLst>
              <a:ext uri="{FF2B5EF4-FFF2-40B4-BE49-F238E27FC236}">
                <a16:creationId xmlns:a16="http://schemas.microsoft.com/office/drawing/2014/main" id="{492DC9E1-7C84-4DA5-997B-B55EF012640F}"/>
              </a:ext>
            </a:extLst>
          </p:cNvPr>
          <p:cNvPicPr>
            <a:picLocks noChangeAspect="1"/>
          </p:cNvPicPr>
          <p:nvPr/>
        </p:nvPicPr>
        <p:blipFill>
          <a:blip r:embed="rId4"/>
          <a:stretch>
            <a:fillRect/>
          </a:stretch>
        </p:blipFill>
        <p:spPr>
          <a:xfrm>
            <a:off x="1155842" y="1635813"/>
            <a:ext cx="6129269" cy="3586375"/>
          </a:xfrm>
          <a:prstGeom prst="rect">
            <a:avLst/>
          </a:prstGeom>
          <a:ln>
            <a:solidFill>
              <a:srgbClr val="002060"/>
            </a:solidFill>
          </a:ln>
        </p:spPr>
      </p:pic>
      <p:sp>
        <p:nvSpPr>
          <p:cNvPr id="10" name="Rectangle 9">
            <a:extLst>
              <a:ext uri="{FF2B5EF4-FFF2-40B4-BE49-F238E27FC236}">
                <a16:creationId xmlns:a16="http://schemas.microsoft.com/office/drawing/2014/main" id="{3E4F5DAA-92F1-4260-9FD7-23C176484E38}"/>
              </a:ext>
            </a:extLst>
          </p:cNvPr>
          <p:cNvSpPr/>
          <p:nvPr/>
        </p:nvSpPr>
        <p:spPr>
          <a:xfrm>
            <a:off x="944742" y="4636616"/>
            <a:ext cx="1640574" cy="311727"/>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3946653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7A7DC2E-023A-4855-8CAA-AFB0422195F1}"/>
              </a:ext>
            </a:extLst>
          </p:cNvPr>
          <p:cNvSpPr>
            <a:spLocks noGrp="1"/>
          </p:cNvSpPr>
          <p:nvPr>
            <p:ph type="dt" sz="half" idx="10"/>
          </p:nvPr>
        </p:nvSpPr>
        <p:spPr/>
        <p:txBody>
          <a:bodyPr/>
          <a:lstStyle/>
          <a:p>
            <a:fld id="{1F88B9CB-2999-4E5A-8A49-7FC0B1B9EB7A}" type="datetime1">
              <a:rPr lang="en-US" smtClean="0"/>
              <a:t>1/28/2021</a:t>
            </a:fld>
            <a:endParaRPr lang="en-US"/>
          </a:p>
        </p:txBody>
      </p:sp>
      <p:sp>
        <p:nvSpPr>
          <p:cNvPr id="6" name="Slide Number Placeholder 5">
            <a:extLst>
              <a:ext uri="{FF2B5EF4-FFF2-40B4-BE49-F238E27FC236}">
                <a16:creationId xmlns:a16="http://schemas.microsoft.com/office/drawing/2014/main" id="{D148D61E-A209-4021-80CC-CBEF038708C0}"/>
              </a:ext>
            </a:extLst>
          </p:cNvPr>
          <p:cNvSpPr>
            <a:spLocks noGrp="1"/>
          </p:cNvSpPr>
          <p:nvPr>
            <p:ph type="sldNum" sz="quarter" idx="12"/>
          </p:nvPr>
        </p:nvSpPr>
        <p:spPr/>
        <p:txBody>
          <a:bodyPr/>
          <a:lstStyle/>
          <a:p>
            <a:fld id="{AE678206-0642-9F48-9727-6B519CB285FA}" type="slidenum">
              <a:rPr lang="en-US" smtClean="0"/>
              <a:t>39</a:t>
            </a:fld>
            <a:endParaRPr lang="en-US"/>
          </a:p>
        </p:txBody>
      </p:sp>
      <p:sp>
        <p:nvSpPr>
          <p:cNvPr id="9" name="Title 8">
            <a:extLst>
              <a:ext uri="{FF2B5EF4-FFF2-40B4-BE49-F238E27FC236}">
                <a16:creationId xmlns:a16="http://schemas.microsoft.com/office/drawing/2014/main" id="{98D92E86-4068-4A70-BE68-1BA930FEAB7B}"/>
              </a:ext>
            </a:extLst>
          </p:cNvPr>
          <p:cNvSpPr>
            <a:spLocks noGrp="1"/>
          </p:cNvSpPr>
          <p:nvPr>
            <p:ph type="title"/>
          </p:nvPr>
        </p:nvSpPr>
        <p:spPr/>
        <p:txBody>
          <a:bodyPr/>
          <a:lstStyle/>
          <a:p>
            <a:r>
              <a:rPr lang="en-US"/>
              <a:t>Employee Cost Detail</a:t>
            </a:r>
          </a:p>
        </p:txBody>
      </p:sp>
      <p:pic>
        <p:nvPicPr>
          <p:cNvPr id="8" name="Picture 7">
            <a:extLst>
              <a:ext uri="{FF2B5EF4-FFF2-40B4-BE49-F238E27FC236}">
                <a16:creationId xmlns:a16="http://schemas.microsoft.com/office/drawing/2014/main" id="{B3AA683C-908A-4F37-A07C-B118D14AC46E}"/>
              </a:ext>
            </a:extLst>
          </p:cNvPr>
          <p:cNvPicPr>
            <a:picLocks noChangeAspect="1"/>
          </p:cNvPicPr>
          <p:nvPr/>
        </p:nvPicPr>
        <p:blipFill>
          <a:blip r:embed="rId3"/>
          <a:stretch>
            <a:fillRect/>
          </a:stretch>
        </p:blipFill>
        <p:spPr>
          <a:xfrm>
            <a:off x="3356575" y="2000196"/>
            <a:ext cx="5351416" cy="2629267"/>
          </a:xfrm>
          <a:prstGeom prst="rect">
            <a:avLst/>
          </a:prstGeom>
          <a:ln>
            <a:solidFill>
              <a:srgbClr val="002060"/>
            </a:solidFill>
          </a:ln>
        </p:spPr>
      </p:pic>
      <p:sp>
        <p:nvSpPr>
          <p:cNvPr id="12" name="TextBox 11">
            <a:extLst>
              <a:ext uri="{FF2B5EF4-FFF2-40B4-BE49-F238E27FC236}">
                <a16:creationId xmlns:a16="http://schemas.microsoft.com/office/drawing/2014/main" id="{DCEB9499-BAF6-44BA-BBD7-4E9F74CCB01A}"/>
              </a:ext>
            </a:extLst>
          </p:cNvPr>
          <p:cNvSpPr txBox="1"/>
          <p:nvPr/>
        </p:nvSpPr>
        <p:spPr>
          <a:xfrm>
            <a:off x="285750" y="1832817"/>
            <a:ext cx="2750746" cy="1754326"/>
          </a:xfrm>
          <a:prstGeom prst="rect">
            <a:avLst/>
          </a:prstGeom>
          <a:noFill/>
        </p:spPr>
        <p:txBody>
          <a:bodyPr wrap="square">
            <a:spAutoFit/>
          </a:bodyPr>
          <a:lstStyle/>
          <a:p>
            <a:endParaRPr lang="en-US">
              <a:latin typeface="Roboto" panose="02000000000000000000" pitchFamily="2" charset="0"/>
              <a:ea typeface="Roboto" panose="02000000000000000000" pitchFamily="2" charset="0"/>
              <a:cs typeface="Roboto" panose="02000000000000000000" pitchFamily="2" charset="0"/>
            </a:endParaRPr>
          </a:p>
          <a:p>
            <a:r>
              <a:rPr lang="en-US">
                <a:latin typeface="Roboto" panose="02000000000000000000" pitchFamily="2" charset="0"/>
                <a:ea typeface="Roboto" panose="02000000000000000000" pitchFamily="2" charset="0"/>
                <a:cs typeface="Roboto" panose="02000000000000000000" pitchFamily="2" charset="0"/>
              </a:rPr>
              <a:t>Select Search or Add a New Value to search for a Run Control ID to run the Employee Cost Detail. </a:t>
            </a:r>
          </a:p>
        </p:txBody>
      </p:sp>
      <p:sp>
        <p:nvSpPr>
          <p:cNvPr id="13" name="Rectangle 12">
            <a:extLst>
              <a:ext uri="{FF2B5EF4-FFF2-40B4-BE49-F238E27FC236}">
                <a16:creationId xmlns:a16="http://schemas.microsoft.com/office/drawing/2014/main" id="{00D5F240-F064-4FE1-A44E-5EA3E6148E1F}"/>
              </a:ext>
            </a:extLst>
          </p:cNvPr>
          <p:cNvSpPr/>
          <p:nvPr/>
        </p:nvSpPr>
        <p:spPr>
          <a:xfrm>
            <a:off x="4436511" y="2490355"/>
            <a:ext cx="1081748" cy="379301"/>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DF0E4ADF-06D7-480A-9189-E0DAFF625664}"/>
              </a:ext>
            </a:extLst>
          </p:cNvPr>
          <p:cNvSpPr/>
          <p:nvPr/>
        </p:nvSpPr>
        <p:spPr>
          <a:xfrm>
            <a:off x="3273723" y="3429000"/>
            <a:ext cx="851529" cy="283187"/>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2965934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 y="3062470"/>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Josh Rosenberg</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Senior Director of Grants &amp; Contracts Accounting</a:t>
            </a:r>
            <a:r>
              <a:rPr lang="en-US" dirty="0">
                <a:latin typeface="Roboto"/>
                <a:ea typeface="Roboto"/>
                <a:cs typeface="Roboto"/>
              </a:rPr>
              <a:t/>
            </a:r>
            <a:br>
              <a:rPr lang="en-US" dirty="0">
                <a:latin typeface="Roboto"/>
                <a:ea typeface="Roboto"/>
                <a:cs typeface="Roboto"/>
              </a:rPr>
            </a:b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Tree>
    <p:extLst>
      <p:ext uri="{BB962C8B-B14F-4D97-AF65-F5344CB8AC3E}">
        <p14:creationId xmlns:p14="http://schemas.microsoft.com/office/powerpoint/2010/main" val="10599988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06DFA935-F9A3-45AB-B01A-BDD8FDF4D6DF}"/>
              </a:ext>
            </a:extLst>
          </p:cNvPr>
          <p:cNvPicPr>
            <a:picLocks noGrp="1" noChangeAspect="1"/>
          </p:cNvPicPr>
          <p:nvPr>
            <p:ph idx="1"/>
          </p:nvPr>
        </p:nvPicPr>
        <p:blipFill>
          <a:blip r:embed="rId3"/>
          <a:stretch>
            <a:fillRect/>
          </a:stretch>
        </p:blipFill>
        <p:spPr>
          <a:xfrm>
            <a:off x="2863809" y="2096075"/>
            <a:ext cx="5994441" cy="2665851"/>
          </a:xfrm>
          <a:ln>
            <a:solidFill>
              <a:srgbClr val="002060"/>
            </a:solidFill>
          </a:ln>
        </p:spPr>
      </p:pic>
      <p:sp>
        <p:nvSpPr>
          <p:cNvPr id="5" name="Date Placeholder 4">
            <a:extLst>
              <a:ext uri="{FF2B5EF4-FFF2-40B4-BE49-F238E27FC236}">
                <a16:creationId xmlns:a16="http://schemas.microsoft.com/office/drawing/2014/main" id="{AE95B443-C130-4FC9-9474-C317D8E56BF6}"/>
              </a:ext>
            </a:extLst>
          </p:cNvPr>
          <p:cNvSpPr>
            <a:spLocks noGrp="1"/>
          </p:cNvSpPr>
          <p:nvPr>
            <p:ph type="dt" sz="half" idx="10"/>
          </p:nvPr>
        </p:nvSpPr>
        <p:spPr/>
        <p:txBody>
          <a:bodyPr/>
          <a:lstStyle/>
          <a:p>
            <a:fld id="{1F88B9CB-2999-4E5A-8A49-7FC0B1B9EB7A}" type="datetime1">
              <a:rPr lang="en-US" smtClean="0"/>
              <a:t>1/28/2021</a:t>
            </a:fld>
            <a:endParaRPr lang="en-US"/>
          </a:p>
        </p:txBody>
      </p:sp>
      <p:sp>
        <p:nvSpPr>
          <p:cNvPr id="6" name="Slide Number Placeholder 5">
            <a:extLst>
              <a:ext uri="{FF2B5EF4-FFF2-40B4-BE49-F238E27FC236}">
                <a16:creationId xmlns:a16="http://schemas.microsoft.com/office/drawing/2014/main" id="{ACF7DA7A-987C-4BFA-A5C7-AACB578958EB}"/>
              </a:ext>
            </a:extLst>
          </p:cNvPr>
          <p:cNvSpPr>
            <a:spLocks noGrp="1"/>
          </p:cNvSpPr>
          <p:nvPr>
            <p:ph type="sldNum" sz="quarter" idx="12"/>
          </p:nvPr>
        </p:nvSpPr>
        <p:spPr/>
        <p:txBody>
          <a:bodyPr/>
          <a:lstStyle/>
          <a:p>
            <a:fld id="{AE678206-0642-9F48-9727-6B519CB285FA}" type="slidenum">
              <a:rPr lang="en-US" smtClean="0"/>
              <a:t>40</a:t>
            </a:fld>
            <a:endParaRPr lang="en-US"/>
          </a:p>
        </p:txBody>
      </p:sp>
      <p:sp>
        <p:nvSpPr>
          <p:cNvPr id="7" name="Title 6">
            <a:extLst>
              <a:ext uri="{FF2B5EF4-FFF2-40B4-BE49-F238E27FC236}">
                <a16:creationId xmlns:a16="http://schemas.microsoft.com/office/drawing/2014/main" id="{761F70E4-46BB-4D53-995E-1DF519FDF0DA}"/>
              </a:ext>
            </a:extLst>
          </p:cNvPr>
          <p:cNvSpPr>
            <a:spLocks noGrp="1"/>
          </p:cNvSpPr>
          <p:nvPr>
            <p:ph type="title"/>
          </p:nvPr>
        </p:nvSpPr>
        <p:spPr/>
        <p:txBody>
          <a:bodyPr/>
          <a:lstStyle/>
          <a:p>
            <a:r>
              <a:rPr lang="en-US"/>
              <a:t>Employee Cost Detail </a:t>
            </a:r>
          </a:p>
        </p:txBody>
      </p:sp>
      <p:sp>
        <p:nvSpPr>
          <p:cNvPr id="12" name="TextBox 11">
            <a:extLst>
              <a:ext uri="{FF2B5EF4-FFF2-40B4-BE49-F238E27FC236}">
                <a16:creationId xmlns:a16="http://schemas.microsoft.com/office/drawing/2014/main" id="{8C3098CD-CE4B-48F7-B97F-F4DAFADB8F9A}"/>
              </a:ext>
            </a:extLst>
          </p:cNvPr>
          <p:cNvSpPr txBox="1"/>
          <p:nvPr/>
        </p:nvSpPr>
        <p:spPr>
          <a:xfrm>
            <a:off x="285750" y="2096074"/>
            <a:ext cx="2606426" cy="2031325"/>
          </a:xfrm>
          <a:prstGeom prst="rect">
            <a:avLst/>
          </a:prstGeom>
          <a:noFill/>
        </p:spPr>
        <p:txBody>
          <a:bodyPr wrap="square">
            <a:spAutoFit/>
          </a:bodyPr>
          <a:lstStyle/>
          <a:p>
            <a:r>
              <a:rPr lang="en-US">
                <a:latin typeface="Roboto" panose="02000000000000000000" pitchFamily="2" charset="0"/>
                <a:ea typeface="Roboto" panose="02000000000000000000" pitchFamily="2" charset="0"/>
                <a:cs typeface="Roboto" panose="02000000000000000000" pitchFamily="2" charset="0"/>
              </a:rPr>
              <a:t>Populate the Run Control ID field. </a:t>
            </a:r>
          </a:p>
          <a:p>
            <a:r>
              <a:rPr lang="en-US">
                <a:latin typeface="Roboto" panose="02000000000000000000" pitchFamily="2" charset="0"/>
                <a:ea typeface="Roboto" panose="02000000000000000000" pitchFamily="2" charset="0"/>
                <a:cs typeface="Roboto" panose="02000000000000000000" pitchFamily="2" charset="0"/>
              </a:rPr>
              <a:t>To run the monthly project detailed report, use your fist initial and last name as the Run Control ID. </a:t>
            </a:r>
          </a:p>
        </p:txBody>
      </p:sp>
      <p:sp>
        <p:nvSpPr>
          <p:cNvPr id="13" name="Rectangle 12">
            <a:extLst>
              <a:ext uri="{FF2B5EF4-FFF2-40B4-BE49-F238E27FC236}">
                <a16:creationId xmlns:a16="http://schemas.microsoft.com/office/drawing/2014/main" id="{F588BE7C-7AFB-410C-8EF6-8CCFC4BAE34A}"/>
              </a:ext>
            </a:extLst>
          </p:cNvPr>
          <p:cNvSpPr/>
          <p:nvPr/>
        </p:nvSpPr>
        <p:spPr>
          <a:xfrm>
            <a:off x="2892175" y="2858547"/>
            <a:ext cx="3154994" cy="308809"/>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2887860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09B029-3549-4092-BEF0-4A92732AE88B}"/>
              </a:ext>
            </a:extLst>
          </p:cNvPr>
          <p:cNvPicPr>
            <a:picLocks noChangeAspect="1"/>
          </p:cNvPicPr>
          <p:nvPr/>
        </p:nvPicPr>
        <p:blipFill>
          <a:blip r:embed="rId4"/>
          <a:stretch>
            <a:fillRect/>
          </a:stretch>
        </p:blipFill>
        <p:spPr>
          <a:xfrm>
            <a:off x="382099" y="1638231"/>
            <a:ext cx="7346637" cy="4031109"/>
          </a:xfrm>
          <a:prstGeom prst="rect">
            <a:avLst/>
          </a:prstGeom>
        </p:spPr>
      </p:pic>
      <p:sp>
        <p:nvSpPr>
          <p:cNvPr id="4" name="Title 3">
            <a:extLst>
              <a:ext uri="{FF2B5EF4-FFF2-40B4-BE49-F238E27FC236}">
                <a16:creationId xmlns:a16="http://schemas.microsoft.com/office/drawing/2014/main" id="{9941BD6B-09EF-4D50-8C39-8FCFDCC69FB0}"/>
              </a:ext>
            </a:extLst>
          </p:cNvPr>
          <p:cNvSpPr>
            <a:spLocks noGrp="1"/>
          </p:cNvSpPr>
          <p:nvPr>
            <p:ph type="title"/>
          </p:nvPr>
        </p:nvSpPr>
        <p:spPr/>
        <p:txBody>
          <a:bodyPr/>
          <a:lstStyle/>
          <a:p>
            <a:r>
              <a:rPr lang="en-US"/>
              <a:t>Employee Cost Detail </a:t>
            </a:r>
          </a:p>
        </p:txBody>
      </p:sp>
      <p:sp>
        <p:nvSpPr>
          <p:cNvPr id="12" name="Rectangle 11">
            <a:extLst>
              <a:ext uri="{FF2B5EF4-FFF2-40B4-BE49-F238E27FC236}">
                <a16:creationId xmlns:a16="http://schemas.microsoft.com/office/drawing/2014/main" id="{369CA533-A136-4EC4-9AF8-AE6A578490AF}"/>
              </a:ext>
            </a:extLst>
          </p:cNvPr>
          <p:cNvSpPr/>
          <p:nvPr/>
        </p:nvSpPr>
        <p:spPr>
          <a:xfrm>
            <a:off x="3194923" y="1981462"/>
            <a:ext cx="758060" cy="417840"/>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2"/>
          </p:nvPr>
        </p:nvSpPr>
        <p:spPr/>
        <p:txBody>
          <a:bodyPr/>
          <a:lstStyle/>
          <a:p>
            <a:fld id="{AE678206-0642-9F48-9727-6B519CB285FA}" type="slidenum">
              <a:rPr lang="en-US" smtClean="0"/>
              <a:t>41</a:t>
            </a:fld>
            <a:endParaRPr lang="en-US"/>
          </a:p>
        </p:txBody>
      </p:sp>
    </p:spTree>
    <p:custDataLst>
      <p:tags r:id="rId1"/>
    </p:custDataLst>
    <p:extLst>
      <p:ext uri="{BB962C8B-B14F-4D97-AF65-F5344CB8AC3E}">
        <p14:creationId xmlns:p14="http://schemas.microsoft.com/office/powerpoint/2010/main" val="3611791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1B63C8-655F-43CF-AC33-4CE47AF5ED93}"/>
              </a:ext>
            </a:extLst>
          </p:cNvPr>
          <p:cNvPicPr>
            <a:picLocks noChangeAspect="1"/>
          </p:cNvPicPr>
          <p:nvPr/>
        </p:nvPicPr>
        <p:blipFill>
          <a:blip r:embed="rId4"/>
          <a:stretch>
            <a:fillRect/>
          </a:stretch>
        </p:blipFill>
        <p:spPr>
          <a:xfrm>
            <a:off x="867825" y="1994825"/>
            <a:ext cx="6750122" cy="3149455"/>
          </a:xfrm>
          <a:prstGeom prst="rect">
            <a:avLst/>
          </a:prstGeom>
          <a:ln>
            <a:solidFill>
              <a:schemeClr val="tx1"/>
            </a:solidFill>
          </a:ln>
        </p:spPr>
      </p:pic>
      <p:sp>
        <p:nvSpPr>
          <p:cNvPr id="4" name="Title 3"/>
          <p:cNvSpPr>
            <a:spLocks noGrp="1"/>
          </p:cNvSpPr>
          <p:nvPr>
            <p:ph type="title"/>
          </p:nvPr>
        </p:nvSpPr>
        <p:spPr/>
        <p:txBody>
          <a:bodyPr/>
          <a:lstStyle/>
          <a:p>
            <a:r>
              <a:rPr lang="en-US"/>
              <a:t>Employee Cost Detail</a:t>
            </a:r>
          </a:p>
        </p:txBody>
      </p:sp>
      <p:sp>
        <p:nvSpPr>
          <p:cNvPr id="2" name="Date Placeholder 1"/>
          <p:cNvSpPr>
            <a:spLocks noGrp="1"/>
          </p:cNvSpPr>
          <p:nvPr>
            <p:ph type="dt" sz="half" idx="10"/>
          </p:nvPr>
        </p:nvSpPr>
        <p:spPr/>
        <p:txBody>
          <a:bodyPr/>
          <a:lstStyle/>
          <a:p>
            <a:fld id="{7A3C279D-FA35-4F0C-94DA-87EF388608C0}"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42</a:t>
            </a:fld>
            <a:endParaRPr lang="en-US"/>
          </a:p>
        </p:txBody>
      </p:sp>
      <p:sp>
        <p:nvSpPr>
          <p:cNvPr id="10" name="Rectangle 9">
            <a:extLst>
              <a:ext uri="{FF2B5EF4-FFF2-40B4-BE49-F238E27FC236}">
                <a16:creationId xmlns:a16="http://schemas.microsoft.com/office/drawing/2014/main" id="{0DDF5D88-2828-4867-BD5B-EF28C97FF5B3}"/>
              </a:ext>
            </a:extLst>
          </p:cNvPr>
          <p:cNvSpPr/>
          <p:nvPr/>
        </p:nvSpPr>
        <p:spPr>
          <a:xfrm>
            <a:off x="867826" y="4293147"/>
            <a:ext cx="758060" cy="417840"/>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8BAFD6A5-B854-4BF9-82E7-E07A37A8C425}"/>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1970189" y="2381957"/>
            <a:ext cx="1491788" cy="176084"/>
          </a:xfrm>
          <a:prstGeom prst="rect">
            <a:avLst/>
          </a:prstGeom>
        </p:spPr>
      </p:pic>
    </p:spTree>
    <p:custDataLst>
      <p:tags r:id="rId1"/>
    </p:custDataLst>
    <p:extLst>
      <p:ext uri="{BB962C8B-B14F-4D97-AF65-F5344CB8AC3E}">
        <p14:creationId xmlns:p14="http://schemas.microsoft.com/office/powerpoint/2010/main" val="4575301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025D25-1850-4782-9745-47E47B9320B7}"/>
              </a:ext>
            </a:extLst>
          </p:cNvPr>
          <p:cNvPicPr>
            <a:picLocks noChangeAspect="1"/>
          </p:cNvPicPr>
          <p:nvPr/>
        </p:nvPicPr>
        <p:blipFill>
          <a:blip r:embed="rId4"/>
          <a:stretch>
            <a:fillRect/>
          </a:stretch>
        </p:blipFill>
        <p:spPr>
          <a:xfrm>
            <a:off x="1147812" y="1672907"/>
            <a:ext cx="6253749" cy="3661307"/>
          </a:xfrm>
          <a:prstGeom prst="rect">
            <a:avLst/>
          </a:prstGeom>
          <a:ln>
            <a:solidFill>
              <a:schemeClr val="tx1"/>
            </a:solidFill>
          </a:ln>
        </p:spPr>
      </p:pic>
      <p:sp>
        <p:nvSpPr>
          <p:cNvPr id="4" name="Title 3"/>
          <p:cNvSpPr>
            <a:spLocks noGrp="1"/>
          </p:cNvSpPr>
          <p:nvPr>
            <p:ph type="title"/>
          </p:nvPr>
        </p:nvSpPr>
        <p:spPr/>
        <p:txBody>
          <a:bodyPr/>
          <a:lstStyle/>
          <a:p>
            <a:r>
              <a:rPr lang="en-US"/>
              <a:t>Employee Cost Detail</a:t>
            </a:r>
          </a:p>
        </p:txBody>
      </p:sp>
      <p:sp>
        <p:nvSpPr>
          <p:cNvPr id="8" name="Rectangle 7">
            <a:extLst>
              <a:ext uri="{FF2B5EF4-FFF2-40B4-BE49-F238E27FC236}">
                <a16:creationId xmlns:a16="http://schemas.microsoft.com/office/drawing/2014/main" id="{369CA533-A136-4EC4-9AF8-AE6A578490AF}"/>
              </a:ext>
            </a:extLst>
          </p:cNvPr>
          <p:cNvSpPr/>
          <p:nvPr/>
        </p:nvSpPr>
        <p:spPr>
          <a:xfrm>
            <a:off x="2867082" y="2142073"/>
            <a:ext cx="732773" cy="291905"/>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99581805-0AE1-46B1-9B13-F16DC21CEC78}"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43</a:t>
            </a:fld>
            <a:endParaRPr lang="en-US"/>
          </a:p>
        </p:txBody>
      </p:sp>
    </p:spTree>
    <p:custDataLst>
      <p:tags r:id="rId1"/>
    </p:custDataLst>
    <p:extLst>
      <p:ext uri="{BB962C8B-B14F-4D97-AF65-F5344CB8AC3E}">
        <p14:creationId xmlns:p14="http://schemas.microsoft.com/office/powerpoint/2010/main" val="1831372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2FA810-4056-45C6-8F6F-F8B95CA874B7}"/>
              </a:ext>
            </a:extLst>
          </p:cNvPr>
          <p:cNvPicPr>
            <a:picLocks noChangeAspect="1"/>
          </p:cNvPicPr>
          <p:nvPr/>
        </p:nvPicPr>
        <p:blipFill>
          <a:blip r:embed="rId4"/>
          <a:stretch>
            <a:fillRect/>
          </a:stretch>
        </p:blipFill>
        <p:spPr>
          <a:xfrm>
            <a:off x="1040901" y="1684132"/>
            <a:ext cx="6788649" cy="3805841"/>
          </a:xfrm>
          <a:prstGeom prst="rect">
            <a:avLst/>
          </a:prstGeom>
          <a:ln>
            <a:solidFill>
              <a:srgbClr val="003057"/>
            </a:solidFill>
          </a:ln>
        </p:spPr>
      </p:pic>
      <p:sp>
        <p:nvSpPr>
          <p:cNvPr id="4" name="Title 3">
            <a:extLst>
              <a:ext uri="{FF2B5EF4-FFF2-40B4-BE49-F238E27FC236}">
                <a16:creationId xmlns:a16="http://schemas.microsoft.com/office/drawing/2014/main" id="{F0C85216-24D0-456A-9C98-D2A8ACDEFB91}"/>
              </a:ext>
            </a:extLst>
          </p:cNvPr>
          <p:cNvSpPr>
            <a:spLocks noGrp="1"/>
          </p:cNvSpPr>
          <p:nvPr>
            <p:ph type="title"/>
          </p:nvPr>
        </p:nvSpPr>
        <p:spPr/>
        <p:txBody>
          <a:bodyPr/>
          <a:lstStyle/>
          <a:p>
            <a:r>
              <a:rPr lang="en-US"/>
              <a:t>Employee Cost Detail </a:t>
            </a:r>
          </a:p>
        </p:txBody>
      </p:sp>
      <p:sp>
        <p:nvSpPr>
          <p:cNvPr id="10" name="Rectangle 9">
            <a:extLst>
              <a:ext uri="{FF2B5EF4-FFF2-40B4-BE49-F238E27FC236}">
                <a16:creationId xmlns:a16="http://schemas.microsoft.com/office/drawing/2014/main" id="{369CA533-A136-4EC4-9AF8-AE6A578490AF}"/>
              </a:ext>
            </a:extLst>
          </p:cNvPr>
          <p:cNvSpPr/>
          <p:nvPr/>
        </p:nvSpPr>
        <p:spPr>
          <a:xfrm>
            <a:off x="1934110" y="1768862"/>
            <a:ext cx="847618" cy="282344"/>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B943B50D-96A6-4292-8D1F-A000EC130451}"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44</a:t>
            </a:fld>
            <a:endParaRPr lang="en-US"/>
          </a:p>
        </p:txBody>
      </p:sp>
      <p:sp>
        <p:nvSpPr>
          <p:cNvPr id="9" name="Rectangle 8">
            <a:extLst>
              <a:ext uri="{FF2B5EF4-FFF2-40B4-BE49-F238E27FC236}">
                <a16:creationId xmlns:a16="http://schemas.microsoft.com/office/drawing/2014/main" id="{165B3354-0D39-4806-B758-76BCE7994081}"/>
              </a:ext>
            </a:extLst>
          </p:cNvPr>
          <p:cNvSpPr/>
          <p:nvPr/>
        </p:nvSpPr>
        <p:spPr>
          <a:xfrm>
            <a:off x="1578367" y="3701688"/>
            <a:ext cx="4509071" cy="282344"/>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8AB64904-AA84-4826-A424-F47FE65B207F}"/>
              </a:ext>
            </a:extLst>
          </p:cNvPr>
          <p:cNvPicPr preferRelativeResize="0">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1578367" y="2313612"/>
            <a:ext cx="579206" cy="131591"/>
          </a:xfrm>
          <a:prstGeom prst="rect">
            <a:avLst/>
          </a:prstGeom>
        </p:spPr>
      </p:pic>
    </p:spTree>
    <p:custDataLst>
      <p:tags r:id="rId1"/>
    </p:custDataLst>
    <p:extLst>
      <p:ext uri="{BB962C8B-B14F-4D97-AF65-F5344CB8AC3E}">
        <p14:creationId xmlns:p14="http://schemas.microsoft.com/office/powerpoint/2010/main" val="2490674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33F79-A9B2-4C0A-889A-D5A478EC6684}"/>
              </a:ext>
            </a:extLst>
          </p:cNvPr>
          <p:cNvSpPr>
            <a:spLocks noGrp="1"/>
          </p:cNvSpPr>
          <p:nvPr>
            <p:ph type="title"/>
          </p:nvPr>
        </p:nvSpPr>
        <p:spPr/>
        <p:txBody>
          <a:bodyPr/>
          <a:lstStyle/>
          <a:p>
            <a:r>
              <a:rPr lang="en-US"/>
              <a:t>Employee Cost Detail </a:t>
            </a:r>
          </a:p>
        </p:txBody>
      </p:sp>
      <p:sp>
        <p:nvSpPr>
          <p:cNvPr id="3" name="Slide Number Placeholder 2"/>
          <p:cNvSpPr>
            <a:spLocks noGrp="1"/>
          </p:cNvSpPr>
          <p:nvPr>
            <p:ph type="sldNum" sz="quarter" idx="12"/>
          </p:nvPr>
        </p:nvSpPr>
        <p:spPr/>
        <p:txBody>
          <a:bodyPr/>
          <a:lstStyle/>
          <a:p>
            <a:fld id="{AE678206-0642-9F48-9727-6B519CB285FA}" type="slidenum">
              <a:rPr lang="en-US" smtClean="0"/>
              <a:t>45</a:t>
            </a:fld>
            <a:endParaRPr lang="en-US"/>
          </a:p>
        </p:txBody>
      </p:sp>
      <p:grpSp>
        <p:nvGrpSpPr>
          <p:cNvPr id="15" name="Group 14">
            <a:extLst>
              <a:ext uri="{FF2B5EF4-FFF2-40B4-BE49-F238E27FC236}">
                <a16:creationId xmlns:a16="http://schemas.microsoft.com/office/drawing/2014/main" id="{FD68347F-178A-451D-A1C0-2E9104B89D2D}"/>
              </a:ext>
            </a:extLst>
          </p:cNvPr>
          <p:cNvGrpSpPr/>
          <p:nvPr/>
        </p:nvGrpSpPr>
        <p:grpSpPr>
          <a:xfrm>
            <a:off x="762856" y="1623872"/>
            <a:ext cx="6719299" cy="4226337"/>
            <a:chOff x="1017141" y="1022162"/>
            <a:chExt cx="8959065" cy="5635116"/>
          </a:xfrm>
        </p:grpSpPr>
        <p:pic>
          <p:nvPicPr>
            <p:cNvPr id="9" name="Picture 8">
              <a:extLst>
                <a:ext uri="{FF2B5EF4-FFF2-40B4-BE49-F238E27FC236}">
                  <a16:creationId xmlns:a16="http://schemas.microsoft.com/office/drawing/2014/main" id="{922385E5-1FAB-4007-9621-424ACE74F2C0}"/>
                </a:ext>
              </a:extLst>
            </p:cNvPr>
            <p:cNvPicPr>
              <a:picLocks noChangeAspect="1"/>
            </p:cNvPicPr>
            <p:nvPr/>
          </p:nvPicPr>
          <p:blipFill>
            <a:blip r:embed="rId3"/>
            <a:stretch>
              <a:fillRect/>
            </a:stretch>
          </p:blipFill>
          <p:spPr>
            <a:xfrm>
              <a:off x="1017141" y="1022162"/>
              <a:ext cx="8959065" cy="5635116"/>
            </a:xfrm>
            <a:prstGeom prst="rect">
              <a:avLst/>
            </a:prstGeom>
            <a:ln>
              <a:solidFill>
                <a:srgbClr val="003057"/>
              </a:solidFill>
            </a:ln>
          </p:spPr>
        </p:pic>
        <p:sp>
          <p:nvSpPr>
            <p:cNvPr id="10" name="Rectangle 9">
              <a:extLst>
                <a:ext uri="{FF2B5EF4-FFF2-40B4-BE49-F238E27FC236}">
                  <a16:creationId xmlns:a16="http://schemas.microsoft.com/office/drawing/2014/main" id="{52FA2DF1-CC87-4C9B-B975-0193DC1E7820}"/>
                </a:ext>
              </a:extLst>
            </p:cNvPr>
            <p:cNvSpPr/>
            <p:nvPr/>
          </p:nvSpPr>
          <p:spPr>
            <a:xfrm>
              <a:off x="5583219" y="1920240"/>
              <a:ext cx="408790" cy="116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9A64C478-7A31-43A1-8A1C-7EACDF3B2037}"/>
                </a:ext>
              </a:extLst>
            </p:cNvPr>
            <p:cNvSpPr/>
            <p:nvPr/>
          </p:nvSpPr>
          <p:spPr>
            <a:xfrm>
              <a:off x="3095785" y="1927412"/>
              <a:ext cx="1244926" cy="109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E81A3A4D-EBCA-4686-92A8-0208C18ADFEF}"/>
                </a:ext>
              </a:extLst>
            </p:cNvPr>
            <p:cNvSpPr/>
            <p:nvPr/>
          </p:nvSpPr>
          <p:spPr>
            <a:xfrm>
              <a:off x="1446904" y="1927412"/>
              <a:ext cx="726141" cy="109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90B24A63-4761-4E11-9D84-1591E84215A9}"/>
                </a:ext>
              </a:extLst>
            </p:cNvPr>
            <p:cNvSpPr/>
            <p:nvPr/>
          </p:nvSpPr>
          <p:spPr>
            <a:xfrm>
              <a:off x="1653091" y="1631577"/>
              <a:ext cx="1681779" cy="202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0179B9A-BDE9-4BFA-8A6A-1B000A2F9A74}"/>
                </a:ext>
              </a:extLst>
            </p:cNvPr>
            <p:cNvSpPr/>
            <p:nvPr/>
          </p:nvSpPr>
          <p:spPr>
            <a:xfrm>
              <a:off x="2173044" y="2597277"/>
              <a:ext cx="1432003" cy="109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custDataLst>
      <p:tags r:id="rId1"/>
    </p:custDataLst>
    <p:extLst>
      <p:ext uri="{BB962C8B-B14F-4D97-AF65-F5344CB8AC3E}">
        <p14:creationId xmlns:p14="http://schemas.microsoft.com/office/powerpoint/2010/main" val="4029769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Demo- Employee Cost Detail Report</a:t>
            </a:r>
          </a:p>
        </p:txBody>
      </p:sp>
      <p:sp>
        <p:nvSpPr>
          <p:cNvPr id="2" name="Date Placeholder 1"/>
          <p:cNvSpPr>
            <a:spLocks noGrp="1"/>
          </p:cNvSpPr>
          <p:nvPr>
            <p:ph type="dt" sz="half" idx="10"/>
          </p:nvPr>
        </p:nvSpPr>
        <p:spPr/>
        <p:txBody>
          <a:bodyPr/>
          <a:lstStyle/>
          <a:p>
            <a:fld id="{FF855763-3432-4690-8C05-419D63BA429D}" type="datetime1">
              <a:rPr lang="en-US" smtClean="0"/>
              <a:t>1/28/2021</a:t>
            </a:fld>
            <a:endParaRPr lang="en-US"/>
          </a:p>
        </p:txBody>
      </p:sp>
      <p:sp>
        <p:nvSpPr>
          <p:cNvPr id="3" name="Slide Number Placeholder 2"/>
          <p:cNvSpPr>
            <a:spLocks noGrp="1"/>
          </p:cNvSpPr>
          <p:nvPr>
            <p:ph type="sldNum" sz="quarter" idx="12"/>
          </p:nvPr>
        </p:nvSpPr>
        <p:spPr/>
        <p:txBody>
          <a:bodyPr/>
          <a:lstStyle/>
          <a:p>
            <a:fld id="{AE678206-0642-9F48-9727-6B519CB285FA}" type="slidenum">
              <a:rPr lang="en-US" smtClean="0"/>
              <a:t>46</a:t>
            </a:fld>
            <a:endParaRPr lang="en-US"/>
          </a:p>
        </p:txBody>
      </p:sp>
      <p:pic>
        <p:nvPicPr>
          <p:cNvPr id="4" name="Picture 3" descr="A picture containing clipart&#10;&#10;Description generated with very high confidence">
            <a:extLst>
              <a:ext uri="{FF2B5EF4-FFF2-40B4-BE49-F238E27FC236}">
                <a16:creationId xmlns:a16="http://schemas.microsoft.com/office/drawing/2014/main" id="{AFB466A9-07FE-4BEF-9072-6F137B0E52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2727" y="4179482"/>
            <a:ext cx="1036647" cy="1036647"/>
          </a:xfrm>
          <a:prstGeom prst="rect">
            <a:avLst/>
          </a:prstGeom>
        </p:spPr>
      </p:pic>
      <p:pic>
        <p:nvPicPr>
          <p:cNvPr id="9" name="5vpz3JGJU5Y">
            <a:hlinkClick r:id="" action="ppaction://media"/>
            <a:extLst>
              <a:ext uri="{FF2B5EF4-FFF2-40B4-BE49-F238E27FC236}">
                <a16:creationId xmlns:a16="http://schemas.microsoft.com/office/drawing/2014/main" id="{F79FC598-AD70-4F9C-AB5B-9DB5EA61DC1D}"/>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226544" y="1768862"/>
            <a:ext cx="6427832" cy="3088560"/>
          </a:xfrm>
        </p:spPr>
      </p:pic>
    </p:spTree>
    <p:custDataLst>
      <p:tags r:id="rId1"/>
    </p:custDataLst>
    <p:extLst>
      <p:ext uri="{BB962C8B-B14F-4D97-AF65-F5344CB8AC3E}">
        <p14:creationId xmlns:p14="http://schemas.microsoft.com/office/powerpoint/2010/main" val="422489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2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F88B9CB-2999-4E5A-8A49-7FC0B1B9EB7A}" type="datetime1">
              <a:rPr lang="en-US" smtClean="0"/>
              <a:t>1/28/2021</a:t>
            </a:fld>
            <a:endParaRPr lang="en-US"/>
          </a:p>
        </p:txBody>
      </p:sp>
      <p:sp>
        <p:nvSpPr>
          <p:cNvPr id="6" name="Slide Number Placeholder 5"/>
          <p:cNvSpPr>
            <a:spLocks noGrp="1"/>
          </p:cNvSpPr>
          <p:nvPr>
            <p:ph type="sldNum" sz="quarter" idx="12"/>
          </p:nvPr>
        </p:nvSpPr>
        <p:spPr/>
        <p:txBody>
          <a:bodyPr/>
          <a:lstStyle/>
          <a:p>
            <a:fld id="{AE678206-0642-9F48-9727-6B519CB285FA}" type="slidenum">
              <a:rPr lang="en-US" smtClean="0"/>
              <a:t>47</a:t>
            </a:fld>
            <a:endParaRPr lang="en-US"/>
          </a:p>
        </p:txBody>
      </p:sp>
      <p:sp>
        <p:nvSpPr>
          <p:cNvPr id="7" name="Title 6"/>
          <p:cNvSpPr>
            <a:spLocks noGrp="1"/>
          </p:cNvSpPr>
          <p:nvPr>
            <p:ph type="title"/>
          </p:nvPr>
        </p:nvSpPr>
        <p:spPr/>
        <p:txBody>
          <a:bodyPr/>
          <a:lstStyle/>
          <a:p>
            <a:pPr algn="ctr"/>
            <a:r>
              <a:rPr lang="en-US"/>
              <a:t>Other Reports	</a:t>
            </a:r>
          </a:p>
        </p:txBody>
      </p:sp>
    </p:spTree>
    <p:custDataLst>
      <p:tags r:id="rId1"/>
    </p:custDataLst>
    <p:extLst>
      <p:ext uri="{BB962C8B-B14F-4D97-AF65-F5344CB8AC3E}">
        <p14:creationId xmlns:p14="http://schemas.microsoft.com/office/powerpoint/2010/main" val="1877212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vert="horz" lIns="68580" tIns="34290" rIns="68580" bIns="34290" rtlCol="0" anchor="t">
            <a:normAutofit/>
          </a:bodyPr>
          <a:lstStyle/>
          <a:p>
            <a:r>
              <a:rPr lang="en-US">
                <a:latin typeface="Roboto"/>
                <a:ea typeface="Roboto"/>
                <a:cs typeface="Roboto"/>
              </a:rPr>
              <a:t>Aged report that displays expenditures and encumbrances allocated to undesignated sponsored work tags</a:t>
            </a:r>
            <a:endParaRPr lang="en-US"/>
          </a:p>
          <a:p>
            <a:r>
              <a:rPr lang="en-US">
                <a:latin typeface="Roboto"/>
                <a:ea typeface="Roboto"/>
                <a:cs typeface="Roboto"/>
              </a:rPr>
              <a:t>Can be run in summary which shows totals</a:t>
            </a:r>
            <a:endParaRPr lang="en-US"/>
          </a:p>
          <a:p>
            <a:r>
              <a:rPr lang="en-US">
                <a:latin typeface="Roboto"/>
                <a:ea typeface="Roboto"/>
                <a:cs typeface="Roboto"/>
              </a:rPr>
              <a:t>Can also be run in detail which includes employee information </a:t>
            </a:r>
            <a:endParaRPr lang="en-US"/>
          </a:p>
          <a:p>
            <a:r>
              <a:rPr lang="en-US">
                <a:latin typeface="Roboto"/>
                <a:ea typeface="Roboto"/>
                <a:cs typeface="Roboto"/>
                <a:hlinkClick r:id="rId3"/>
              </a:rPr>
              <a:t>lite.gatech.edu </a:t>
            </a:r>
            <a:endParaRPr lang="en-US"/>
          </a:p>
          <a:p>
            <a:endParaRPr lang="en-US"/>
          </a:p>
        </p:txBody>
      </p:sp>
      <p:sp>
        <p:nvSpPr>
          <p:cNvPr id="5" name="Date Placeholder 4"/>
          <p:cNvSpPr>
            <a:spLocks noGrp="1"/>
          </p:cNvSpPr>
          <p:nvPr>
            <p:ph type="dt" sz="half" idx="10"/>
          </p:nvPr>
        </p:nvSpPr>
        <p:spPr/>
        <p:txBody>
          <a:bodyPr/>
          <a:lstStyle/>
          <a:p>
            <a:fld id="{347E1DC3-9C31-44E7-AE2B-0958688C75E5}" type="datetime1">
              <a:rPr lang="en-US" smtClean="0"/>
              <a:t>1/28/2021</a:t>
            </a:fld>
            <a:endParaRPr lang="en-US"/>
          </a:p>
        </p:txBody>
      </p:sp>
      <p:sp>
        <p:nvSpPr>
          <p:cNvPr id="6" name="Slide Number Placeholder 5"/>
          <p:cNvSpPr>
            <a:spLocks noGrp="1"/>
          </p:cNvSpPr>
          <p:nvPr>
            <p:ph type="sldNum" sz="quarter" idx="12"/>
          </p:nvPr>
        </p:nvSpPr>
        <p:spPr/>
        <p:txBody>
          <a:bodyPr/>
          <a:lstStyle/>
          <a:p>
            <a:fld id="{AE678206-0642-9F48-9727-6B519CB285FA}" type="slidenum">
              <a:rPr lang="en-US" smtClean="0"/>
              <a:t>48</a:t>
            </a:fld>
            <a:endParaRPr lang="en-US"/>
          </a:p>
        </p:txBody>
      </p:sp>
      <p:sp>
        <p:nvSpPr>
          <p:cNvPr id="2" name="Title 1">
            <a:extLst>
              <a:ext uri="{FF2B5EF4-FFF2-40B4-BE49-F238E27FC236}">
                <a16:creationId xmlns:a16="http://schemas.microsoft.com/office/drawing/2014/main" id="{FD3E81EA-F590-41EA-9985-49488464D1ED}"/>
              </a:ext>
            </a:extLst>
          </p:cNvPr>
          <p:cNvSpPr>
            <a:spLocks noGrp="1"/>
          </p:cNvSpPr>
          <p:nvPr>
            <p:ph type="title"/>
          </p:nvPr>
        </p:nvSpPr>
        <p:spPr/>
        <p:txBody>
          <a:bodyPr>
            <a:normAutofit fontScale="90000"/>
          </a:bodyPr>
          <a:lstStyle/>
          <a:p>
            <a:r>
              <a:rPr lang="en-US">
                <a:latin typeface="Roboto"/>
                <a:ea typeface="Roboto"/>
                <a:cs typeface="Roboto"/>
              </a:rPr>
              <a:t>Undesignated Sponsored Justification Report</a:t>
            </a:r>
            <a:endParaRPr lang="en-US"/>
          </a:p>
        </p:txBody>
      </p:sp>
    </p:spTree>
    <p:custDataLst>
      <p:tags r:id="rId1"/>
    </p:custDataLst>
    <p:extLst>
      <p:ext uri="{BB962C8B-B14F-4D97-AF65-F5344CB8AC3E}">
        <p14:creationId xmlns:p14="http://schemas.microsoft.com/office/powerpoint/2010/main" val="2994999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1AEAF51-D538-405C-9EEC-9B15CC648931}"/>
              </a:ext>
            </a:extLst>
          </p:cNvPr>
          <p:cNvSpPr>
            <a:spLocks noGrp="1"/>
          </p:cNvSpPr>
          <p:nvPr>
            <p:ph type="dt" sz="half" idx="10"/>
          </p:nvPr>
        </p:nvSpPr>
        <p:spPr/>
        <p:txBody>
          <a:bodyPr/>
          <a:lstStyle/>
          <a:p>
            <a:fld id="{1F88B9CB-2999-4E5A-8A49-7FC0B1B9EB7A}" type="datetime1">
              <a:rPr lang="en-US" smtClean="0"/>
              <a:t>1/28/2021</a:t>
            </a:fld>
            <a:endParaRPr lang="en-US"/>
          </a:p>
        </p:txBody>
      </p:sp>
      <p:sp>
        <p:nvSpPr>
          <p:cNvPr id="6" name="Slide Number Placeholder 5">
            <a:extLst>
              <a:ext uri="{FF2B5EF4-FFF2-40B4-BE49-F238E27FC236}">
                <a16:creationId xmlns:a16="http://schemas.microsoft.com/office/drawing/2014/main" id="{CB91504C-9BCD-4432-AD84-D03D7FF9CBAD}"/>
              </a:ext>
            </a:extLst>
          </p:cNvPr>
          <p:cNvSpPr>
            <a:spLocks noGrp="1"/>
          </p:cNvSpPr>
          <p:nvPr>
            <p:ph type="sldNum" sz="quarter" idx="12"/>
          </p:nvPr>
        </p:nvSpPr>
        <p:spPr/>
        <p:txBody>
          <a:bodyPr/>
          <a:lstStyle/>
          <a:p>
            <a:fld id="{AE678206-0642-9F48-9727-6B519CB285FA}" type="slidenum">
              <a:rPr lang="en-US" smtClean="0"/>
              <a:t>49</a:t>
            </a:fld>
            <a:endParaRPr lang="en-US"/>
          </a:p>
        </p:txBody>
      </p:sp>
      <p:sp>
        <p:nvSpPr>
          <p:cNvPr id="2" name="Title 1">
            <a:extLst>
              <a:ext uri="{FF2B5EF4-FFF2-40B4-BE49-F238E27FC236}">
                <a16:creationId xmlns:a16="http://schemas.microsoft.com/office/drawing/2014/main" id="{07E62299-0360-4CB5-ACEB-114F3B84A6FC}"/>
              </a:ext>
            </a:extLst>
          </p:cNvPr>
          <p:cNvSpPr>
            <a:spLocks noGrp="1"/>
          </p:cNvSpPr>
          <p:nvPr>
            <p:ph type="title"/>
          </p:nvPr>
        </p:nvSpPr>
        <p:spPr/>
        <p:txBody>
          <a:bodyPr>
            <a:normAutofit fontScale="90000"/>
          </a:bodyPr>
          <a:lstStyle/>
          <a:p>
            <a:r>
              <a:rPr lang="en-US">
                <a:latin typeface="Roboto"/>
                <a:ea typeface="Roboto"/>
                <a:cs typeface="Roboto"/>
              </a:rPr>
              <a:t>Demo – Undesignated Sponsored Justification</a:t>
            </a:r>
          </a:p>
        </p:txBody>
      </p:sp>
      <p:pic>
        <p:nvPicPr>
          <p:cNvPr id="8" name="Picture 7">
            <a:hlinkClick r:id="rId3"/>
          </p:cNvPr>
          <p:cNvPicPr>
            <a:picLocks noChangeAspect="1"/>
          </p:cNvPicPr>
          <p:nvPr/>
        </p:nvPicPr>
        <p:blipFill>
          <a:blip r:embed="rId4"/>
          <a:stretch>
            <a:fillRect/>
          </a:stretch>
        </p:blipFill>
        <p:spPr>
          <a:xfrm>
            <a:off x="485775" y="1656259"/>
            <a:ext cx="7981950" cy="3559871"/>
          </a:xfrm>
          <a:prstGeom prst="rect">
            <a:avLst/>
          </a:prstGeom>
          <a:ln>
            <a:solidFill>
              <a:srgbClr val="003057"/>
            </a:solidFill>
          </a:ln>
        </p:spPr>
      </p:pic>
    </p:spTree>
    <p:custDataLst>
      <p:tags r:id="rId1"/>
    </p:custDataLst>
    <p:extLst>
      <p:ext uri="{BB962C8B-B14F-4D97-AF65-F5344CB8AC3E}">
        <p14:creationId xmlns:p14="http://schemas.microsoft.com/office/powerpoint/2010/main" val="3585641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69" y="0"/>
            <a:ext cx="8749481" cy="1851953"/>
          </a:xfrm>
        </p:spPr>
        <p:txBody>
          <a:bodyPr>
            <a:noAutofit/>
          </a:bodyPr>
          <a:lstStyle/>
          <a:p>
            <a:pPr algn="ctr"/>
            <a:r>
              <a:rPr lang="en-US" dirty="0" smtClean="0"/>
              <a:t>Grants and Contracts Accounting – Who We Are</a:t>
            </a:r>
            <a:endParaRPr lang="en-US" dirty="0"/>
          </a:p>
        </p:txBody>
      </p:sp>
      <p:sp>
        <p:nvSpPr>
          <p:cNvPr id="3" name="Title 1"/>
          <p:cNvSpPr txBox="1">
            <a:spLocks/>
          </p:cNvSpPr>
          <p:nvPr/>
        </p:nvSpPr>
        <p:spPr>
          <a:xfrm>
            <a:off x="285750" y="4250234"/>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i="1" dirty="0"/>
          </a:p>
        </p:txBody>
      </p:sp>
      <p:sp>
        <p:nvSpPr>
          <p:cNvPr id="4" name="Title 1"/>
          <p:cNvSpPr txBox="1">
            <a:spLocks/>
          </p:cNvSpPr>
          <p:nvPr/>
        </p:nvSpPr>
        <p:spPr>
          <a:xfrm>
            <a:off x="285750" y="3053629"/>
            <a:ext cx="8572500" cy="33570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latin typeface="Roboto"/>
              <a:ea typeface="Roboto"/>
              <a:cs typeface="Roboto"/>
            </a:endParaRPr>
          </a:p>
        </p:txBody>
      </p:sp>
      <p:pic>
        <p:nvPicPr>
          <p:cNvPr id="10" name="Picture 9"/>
          <p:cNvPicPr>
            <a:picLocks noChangeAspect="1"/>
          </p:cNvPicPr>
          <p:nvPr/>
        </p:nvPicPr>
        <p:blipFill>
          <a:blip r:embed="rId2"/>
          <a:stretch>
            <a:fillRect/>
          </a:stretch>
        </p:blipFill>
        <p:spPr>
          <a:xfrm>
            <a:off x="1366981" y="1391343"/>
            <a:ext cx="6410037" cy="5139631"/>
          </a:xfrm>
          <a:prstGeom prst="rect">
            <a:avLst/>
          </a:prstGeom>
        </p:spPr>
      </p:pic>
    </p:spTree>
    <p:extLst>
      <p:ext uri="{BB962C8B-B14F-4D97-AF65-F5344CB8AC3E}">
        <p14:creationId xmlns:p14="http://schemas.microsoft.com/office/powerpoint/2010/main" val="17694067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7E1DC3-9C31-44E7-AE2B-0958688C75E5}" type="datetime1">
              <a:rPr lang="en-US" smtClean="0"/>
              <a:t>1/28/2021</a:t>
            </a:fld>
            <a:endParaRPr lang="en-US"/>
          </a:p>
        </p:txBody>
      </p:sp>
      <p:sp>
        <p:nvSpPr>
          <p:cNvPr id="6" name="Slide Number Placeholder 5"/>
          <p:cNvSpPr>
            <a:spLocks noGrp="1"/>
          </p:cNvSpPr>
          <p:nvPr>
            <p:ph type="sldNum" sz="quarter" idx="12"/>
          </p:nvPr>
        </p:nvSpPr>
        <p:spPr/>
        <p:txBody>
          <a:bodyPr/>
          <a:lstStyle/>
          <a:p>
            <a:fld id="{AE678206-0642-9F48-9727-6B519CB285FA}" type="slidenum">
              <a:rPr lang="en-US" smtClean="0"/>
              <a:t>50</a:t>
            </a:fld>
            <a:endParaRPr lang="en-US"/>
          </a:p>
        </p:txBody>
      </p:sp>
      <p:sp>
        <p:nvSpPr>
          <p:cNvPr id="2" name="Title 1">
            <a:extLst>
              <a:ext uri="{FF2B5EF4-FFF2-40B4-BE49-F238E27FC236}">
                <a16:creationId xmlns:a16="http://schemas.microsoft.com/office/drawing/2014/main" id="{FD3E81EA-F590-41EA-9985-49488464D1ED}"/>
              </a:ext>
            </a:extLst>
          </p:cNvPr>
          <p:cNvSpPr>
            <a:spLocks noGrp="1"/>
          </p:cNvSpPr>
          <p:nvPr>
            <p:ph type="title"/>
          </p:nvPr>
        </p:nvSpPr>
        <p:spPr/>
        <p:txBody>
          <a:bodyPr>
            <a:normAutofit fontScale="90000"/>
          </a:bodyPr>
          <a:lstStyle/>
          <a:p>
            <a:r>
              <a:rPr lang="en-US">
                <a:latin typeface="Roboto"/>
                <a:ea typeface="Roboto"/>
                <a:cs typeface="Roboto"/>
              </a:rPr>
              <a:t>Undesignated Sponsored Justification Report</a:t>
            </a:r>
            <a:endParaRPr lang="en-US"/>
          </a:p>
        </p:txBody>
      </p:sp>
      <p:pic>
        <p:nvPicPr>
          <p:cNvPr id="8" name="Picture 8" descr="A screenshot of a cell phone&#10;&#10;Description automatically generated">
            <a:extLst>
              <a:ext uri="{FF2B5EF4-FFF2-40B4-BE49-F238E27FC236}">
                <a16:creationId xmlns:a16="http://schemas.microsoft.com/office/drawing/2014/main" id="{C89F80E1-E7F8-4418-A39D-6321A74D869C}"/>
              </a:ext>
            </a:extLst>
          </p:cNvPr>
          <p:cNvPicPr>
            <a:picLocks noGrp="1" noChangeAspect="1"/>
          </p:cNvPicPr>
          <p:nvPr>
            <p:ph idx="1"/>
          </p:nvPr>
        </p:nvPicPr>
        <p:blipFill>
          <a:blip r:embed="rId3"/>
          <a:stretch>
            <a:fillRect/>
          </a:stretch>
        </p:blipFill>
        <p:spPr>
          <a:xfrm>
            <a:off x="1314450" y="1779910"/>
            <a:ext cx="5875735" cy="3792342"/>
          </a:xfrm>
          <a:ln>
            <a:solidFill>
              <a:srgbClr val="003057"/>
            </a:solidFill>
          </a:ln>
        </p:spPr>
      </p:pic>
      <p:sp>
        <p:nvSpPr>
          <p:cNvPr id="10" name="Rectangle 9">
            <a:extLst>
              <a:ext uri="{FF2B5EF4-FFF2-40B4-BE49-F238E27FC236}">
                <a16:creationId xmlns:a16="http://schemas.microsoft.com/office/drawing/2014/main" id="{84939B53-E921-4548-8E28-F95C37E84522}"/>
              </a:ext>
            </a:extLst>
          </p:cNvPr>
          <p:cNvSpPr/>
          <p:nvPr/>
        </p:nvSpPr>
        <p:spPr>
          <a:xfrm>
            <a:off x="1206630" y="4245643"/>
            <a:ext cx="1970554" cy="1487217"/>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3855760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vert="horz" lIns="68580" tIns="34290" rIns="68580" bIns="34290" rtlCol="0" anchor="t">
            <a:normAutofit/>
          </a:bodyPr>
          <a:lstStyle/>
          <a:p>
            <a:endParaRPr lang="en-US"/>
          </a:p>
          <a:p>
            <a:endParaRPr lang="en-US"/>
          </a:p>
        </p:txBody>
      </p:sp>
      <p:sp>
        <p:nvSpPr>
          <p:cNvPr id="5" name="Date Placeholder 4"/>
          <p:cNvSpPr>
            <a:spLocks noGrp="1"/>
          </p:cNvSpPr>
          <p:nvPr>
            <p:ph type="dt" sz="half" idx="10"/>
          </p:nvPr>
        </p:nvSpPr>
        <p:spPr/>
        <p:txBody>
          <a:bodyPr/>
          <a:lstStyle/>
          <a:p>
            <a:fld id="{347E1DC3-9C31-44E7-AE2B-0958688C75E5}" type="datetime1">
              <a:rPr lang="en-US" smtClean="0"/>
              <a:t>1/28/2021</a:t>
            </a:fld>
            <a:endParaRPr lang="en-US"/>
          </a:p>
        </p:txBody>
      </p:sp>
      <p:sp>
        <p:nvSpPr>
          <p:cNvPr id="6" name="Slide Number Placeholder 5"/>
          <p:cNvSpPr>
            <a:spLocks noGrp="1"/>
          </p:cNvSpPr>
          <p:nvPr>
            <p:ph type="sldNum" sz="quarter" idx="12"/>
          </p:nvPr>
        </p:nvSpPr>
        <p:spPr/>
        <p:txBody>
          <a:bodyPr/>
          <a:lstStyle/>
          <a:p>
            <a:fld id="{AE678206-0642-9F48-9727-6B519CB285FA}" type="slidenum">
              <a:rPr lang="en-US" smtClean="0"/>
              <a:t>51</a:t>
            </a:fld>
            <a:endParaRPr lang="en-US"/>
          </a:p>
        </p:txBody>
      </p:sp>
      <p:sp>
        <p:nvSpPr>
          <p:cNvPr id="2" name="Title 1">
            <a:extLst>
              <a:ext uri="{FF2B5EF4-FFF2-40B4-BE49-F238E27FC236}">
                <a16:creationId xmlns:a16="http://schemas.microsoft.com/office/drawing/2014/main" id="{FD3E81EA-F590-41EA-9985-49488464D1ED}"/>
              </a:ext>
            </a:extLst>
          </p:cNvPr>
          <p:cNvSpPr>
            <a:spLocks noGrp="1"/>
          </p:cNvSpPr>
          <p:nvPr>
            <p:ph type="title"/>
          </p:nvPr>
        </p:nvSpPr>
        <p:spPr/>
        <p:txBody>
          <a:bodyPr>
            <a:normAutofit fontScale="90000"/>
          </a:bodyPr>
          <a:lstStyle/>
          <a:p>
            <a:r>
              <a:rPr lang="en-US">
                <a:latin typeface="Roboto"/>
                <a:ea typeface="Roboto"/>
                <a:cs typeface="Roboto"/>
              </a:rPr>
              <a:t>Undesignated Sponsored Justification Report</a:t>
            </a:r>
            <a:endParaRPr lang="en-US"/>
          </a:p>
        </p:txBody>
      </p:sp>
      <p:pic>
        <p:nvPicPr>
          <p:cNvPr id="3" name="Picture 3" descr="A screenshot of a cell phone&#10;&#10;Description automatically generated">
            <a:extLst>
              <a:ext uri="{FF2B5EF4-FFF2-40B4-BE49-F238E27FC236}">
                <a16:creationId xmlns:a16="http://schemas.microsoft.com/office/drawing/2014/main" id="{6CA77C4C-803C-4232-B404-F091A7EDD9EF}"/>
              </a:ext>
            </a:extLst>
          </p:cNvPr>
          <p:cNvPicPr>
            <a:picLocks noChangeAspect="1"/>
          </p:cNvPicPr>
          <p:nvPr/>
        </p:nvPicPr>
        <p:blipFill>
          <a:blip r:embed="rId3"/>
          <a:stretch>
            <a:fillRect/>
          </a:stretch>
        </p:blipFill>
        <p:spPr>
          <a:xfrm>
            <a:off x="737755" y="1738487"/>
            <a:ext cx="6767206" cy="3427913"/>
          </a:xfrm>
          <a:prstGeom prst="rect">
            <a:avLst/>
          </a:prstGeom>
          <a:ln>
            <a:solidFill>
              <a:srgbClr val="003057"/>
            </a:solidFill>
          </a:ln>
        </p:spPr>
      </p:pic>
    </p:spTree>
    <p:custDataLst>
      <p:tags r:id="rId1"/>
    </p:custDataLst>
    <p:extLst>
      <p:ext uri="{BB962C8B-B14F-4D97-AF65-F5344CB8AC3E}">
        <p14:creationId xmlns:p14="http://schemas.microsoft.com/office/powerpoint/2010/main" val="520253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vert="horz" lIns="68580" tIns="34290" rIns="68580" bIns="34290" rtlCol="0" anchor="t">
            <a:normAutofit/>
          </a:bodyPr>
          <a:lstStyle/>
          <a:p>
            <a:r>
              <a:rPr lang="en-US" dirty="0" smtClean="0">
                <a:latin typeface="Roboto"/>
                <a:ea typeface="Roboto"/>
                <a:cs typeface="Roboto"/>
              </a:rPr>
              <a:t>Similar </a:t>
            </a:r>
            <a:r>
              <a:rPr lang="en-US" dirty="0">
                <a:latin typeface="Roboto"/>
                <a:ea typeface="Roboto"/>
                <a:cs typeface="Roboto"/>
              </a:rPr>
              <a:t>to running the USG reports. </a:t>
            </a:r>
          </a:p>
          <a:p>
            <a:r>
              <a:rPr lang="en-US" dirty="0">
                <a:latin typeface="Roboto"/>
                <a:ea typeface="Roboto"/>
                <a:cs typeface="Roboto"/>
              </a:rPr>
              <a:t>Displays salary information by cost center, HR department, worktag, or employee. </a:t>
            </a:r>
          </a:p>
          <a:p>
            <a:r>
              <a:rPr lang="en-US" dirty="0">
                <a:latin typeface="Roboto"/>
                <a:ea typeface="Roboto"/>
                <a:cs typeface="Roboto"/>
              </a:rPr>
              <a:t>Run by journal date or paycheck date.</a:t>
            </a:r>
          </a:p>
          <a:p>
            <a:r>
              <a:rPr lang="en-US" dirty="0">
                <a:latin typeface="Roboto"/>
                <a:ea typeface="Roboto"/>
                <a:cs typeface="Roboto"/>
                <a:hlinkClick r:id="rId3"/>
              </a:rPr>
              <a:t>lite.gatech.edu</a:t>
            </a:r>
            <a:endParaRPr lang="en-US" dirty="0">
              <a:latin typeface="Roboto"/>
              <a:ea typeface="Roboto"/>
              <a:cs typeface="Roboto"/>
            </a:endParaRPr>
          </a:p>
        </p:txBody>
      </p:sp>
      <p:sp>
        <p:nvSpPr>
          <p:cNvPr id="5" name="Date Placeholder 4"/>
          <p:cNvSpPr>
            <a:spLocks noGrp="1"/>
          </p:cNvSpPr>
          <p:nvPr>
            <p:ph type="dt" sz="half" idx="10"/>
          </p:nvPr>
        </p:nvSpPr>
        <p:spPr/>
        <p:txBody>
          <a:bodyPr/>
          <a:lstStyle/>
          <a:p>
            <a:fld id="{33904869-5B53-4305-B28B-31944528D154}" type="datetime1">
              <a:rPr lang="en-US" smtClean="0"/>
              <a:t>1/28/2021</a:t>
            </a:fld>
            <a:endParaRPr lang="en-US"/>
          </a:p>
        </p:txBody>
      </p:sp>
      <p:sp>
        <p:nvSpPr>
          <p:cNvPr id="6" name="Slide Number Placeholder 5"/>
          <p:cNvSpPr>
            <a:spLocks noGrp="1"/>
          </p:cNvSpPr>
          <p:nvPr>
            <p:ph type="sldNum" sz="quarter" idx="12"/>
          </p:nvPr>
        </p:nvSpPr>
        <p:spPr/>
        <p:txBody>
          <a:bodyPr/>
          <a:lstStyle/>
          <a:p>
            <a:fld id="{AE678206-0642-9F48-9727-6B519CB285FA}" type="slidenum">
              <a:rPr lang="en-US" smtClean="0"/>
              <a:t>52</a:t>
            </a:fld>
            <a:endParaRPr lang="en-US"/>
          </a:p>
        </p:txBody>
      </p:sp>
      <p:sp>
        <p:nvSpPr>
          <p:cNvPr id="2" name="Title 1">
            <a:extLst>
              <a:ext uri="{FF2B5EF4-FFF2-40B4-BE49-F238E27FC236}">
                <a16:creationId xmlns:a16="http://schemas.microsoft.com/office/drawing/2014/main" id="{05351C9B-837B-4229-94B9-9AB11E776700}"/>
              </a:ext>
            </a:extLst>
          </p:cNvPr>
          <p:cNvSpPr>
            <a:spLocks noGrp="1"/>
          </p:cNvSpPr>
          <p:nvPr>
            <p:ph type="title"/>
          </p:nvPr>
        </p:nvSpPr>
        <p:spPr/>
        <p:txBody>
          <a:bodyPr/>
          <a:lstStyle/>
          <a:p>
            <a:r>
              <a:rPr lang="en-US">
                <a:latin typeface="Roboto"/>
                <a:ea typeface="Roboto"/>
                <a:cs typeface="Roboto"/>
              </a:rPr>
              <a:t>Ad Hoc Salary Detail Lite Report</a:t>
            </a:r>
            <a:endParaRPr lang="en-US"/>
          </a:p>
        </p:txBody>
      </p:sp>
    </p:spTree>
    <p:custDataLst>
      <p:tags r:id="rId1"/>
    </p:custDataLst>
    <p:extLst>
      <p:ext uri="{BB962C8B-B14F-4D97-AF65-F5344CB8AC3E}">
        <p14:creationId xmlns:p14="http://schemas.microsoft.com/office/powerpoint/2010/main" val="24004144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1AEAF51-D538-405C-9EEC-9B15CC648931}"/>
              </a:ext>
            </a:extLst>
          </p:cNvPr>
          <p:cNvSpPr>
            <a:spLocks noGrp="1"/>
          </p:cNvSpPr>
          <p:nvPr>
            <p:ph type="dt" sz="half" idx="10"/>
          </p:nvPr>
        </p:nvSpPr>
        <p:spPr/>
        <p:txBody>
          <a:bodyPr/>
          <a:lstStyle/>
          <a:p>
            <a:fld id="{1F88B9CB-2999-4E5A-8A49-7FC0B1B9EB7A}" type="datetime1">
              <a:rPr lang="en-US" smtClean="0"/>
              <a:t>1/28/2021</a:t>
            </a:fld>
            <a:endParaRPr lang="en-US"/>
          </a:p>
        </p:txBody>
      </p:sp>
      <p:sp>
        <p:nvSpPr>
          <p:cNvPr id="6" name="Slide Number Placeholder 5">
            <a:extLst>
              <a:ext uri="{FF2B5EF4-FFF2-40B4-BE49-F238E27FC236}">
                <a16:creationId xmlns:a16="http://schemas.microsoft.com/office/drawing/2014/main" id="{CB91504C-9BCD-4432-AD84-D03D7FF9CBAD}"/>
              </a:ext>
            </a:extLst>
          </p:cNvPr>
          <p:cNvSpPr>
            <a:spLocks noGrp="1"/>
          </p:cNvSpPr>
          <p:nvPr>
            <p:ph type="sldNum" sz="quarter" idx="12"/>
          </p:nvPr>
        </p:nvSpPr>
        <p:spPr/>
        <p:txBody>
          <a:bodyPr/>
          <a:lstStyle/>
          <a:p>
            <a:fld id="{AE678206-0642-9F48-9727-6B519CB285FA}" type="slidenum">
              <a:rPr lang="en-US" smtClean="0"/>
              <a:t>53</a:t>
            </a:fld>
            <a:endParaRPr lang="en-US"/>
          </a:p>
        </p:txBody>
      </p:sp>
      <p:sp>
        <p:nvSpPr>
          <p:cNvPr id="2" name="Title 1">
            <a:extLst>
              <a:ext uri="{FF2B5EF4-FFF2-40B4-BE49-F238E27FC236}">
                <a16:creationId xmlns:a16="http://schemas.microsoft.com/office/drawing/2014/main" id="{07E62299-0360-4CB5-ACEB-114F3B84A6FC}"/>
              </a:ext>
            </a:extLst>
          </p:cNvPr>
          <p:cNvSpPr>
            <a:spLocks noGrp="1"/>
          </p:cNvSpPr>
          <p:nvPr>
            <p:ph type="title"/>
          </p:nvPr>
        </p:nvSpPr>
        <p:spPr/>
        <p:txBody>
          <a:bodyPr/>
          <a:lstStyle/>
          <a:p>
            <a:r>
              <a:rPr lang="en-US">
                <a:latin typeface="Roboto"/>
                <a:ea typeface="Roboto"/>
                <a:cs typeface="Roboto"/>
              </a:rPr>
              <a:t>Demo – Ad Hoc Salary Details Report</a:t>
            </a:r>
          </a:p>
        </p:txBody>
      </p:sp>
      <p:pic>
        <p:nvPicPr>
          <p:cNvPr id="8" name="Picture 7">
            <a:hlinkClick r:id="rId3"/>
          </p:cNvPr>
          <p:cNvPicPr>
            <a:picLocks noChangeAspect="1"/>
          </p:cNvPicPr>
          <p:nvPr/>
        </p:nvPicPr>
        <p:blipFill>
          <a:blip r:embed="rId4"/>
          <a:stretch>
            <a:fillRect/>
          </a:stretch>
        </p:blipFill>
        <p:spPr>
          <a:xfrm>
            <a:off x="453628" y="1656259"/>
            <a:ext cx="7981950" cy="3559871"/>
          </a:xfrm>
          <a:prstGeom prst="rect">
            <a:avLst/>
          </a:prstGeom>
          <a:ln>
            <a:solidFill>
              <a:srgbClr val="003057"/>
            </a:solidFill>
          </a:ln>
        </p:spPr>
      </p:pic>
    </p:spTree>
    <p:custDataLst>
      <p:tags r:id="rId1"/>
    </p:custDataLst>
    <p:extLst>
      <p:ext uri="{BB962C8B-B14F-4D97-AF65-F5344CB8AC3E}">
        <p14:creationId xmlns:p14="http://schemas.microsoft.com/office/powerpoint/2010/main" val="37451251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7E1DC3-9C31-44E7-AE2B-0958688C75E5}" type="datetime1">
              <a:rPr lang="en-US" smtClean="0"/>
              <a:t>1/28/2021</a:t>
            </a:fld>
            <a:endParaRPr lang="en-US"/>
          </a:p>
        </p:txBody>
      </p:sp>
      <p:sp>
        <p:nvSpPr>
          <p:cNvPr id="6" name="Slide Number Placeholder 5"/>
          <p:cNvSpPr>
            <a:spLocks noGrp="1"/>
          </p:cNvSpPr>
          <p:nvPr>
            <p:ph type="sldNum" sz="quarter" idx="12"/>
          </p:nvPr>
        </p:nvSpPr>
        <p:spPr/>
        <p:txBody>
          <a:bodyPr/>
          <a:lstStyle/>
          <a:p>
            <a:fld id="{AE678206-0642-9F48-9727-6B519CB285FA}" type="slidenum">
              <a:rPr lang="en-US" smtClean="0"/>
              <a:t>54</a:t>
            </a:fld>
            <a:endParaRPr lang="en-US"/>
          </a:p>
        </p:txBody>
      </p:sp>
      <p:sp>
        <p:nvSpPr>
          <p:cNvPr id="2" name="Title 1">
            <a:extLst>
              <a:ext uri="{FF2B5EF4-FFF2-40B4-BE49-F238E27FC236}">
                <a16:creationId xmlns:a16="http://schemas.microsoft.com/office/drawing/2014/main" id="{FD3E81EA-F590-41EA-9985-49488464D1ED}"/>
              </a:ext>
            </a:extLst>
          </p:cNvPr>
          <p:cNvSpPr>
            <a:spLocks noGrp="1"/>
          </p:cNvSpPr>
          <p:nvPr>
            <p:ph type="title"/>
          </p:nvPr>
        </p:nvSpPr>
        <p:spPr/>
        <p:txBody>
          <a:bodyPr/>
          <a:lstStyle/>
          <a:p>
            <a:r>
              <a:rPr lang="en-US">
                <a:latin typeface="Roboto"/>
                <a:ea typeface="Roboto"/>
                <a:cs typeface="Roboto"/>
              </a:rPr>
              <a:t>Ad Hoc Salary Details Report</a:t>
            </a:r>
            <a:endParaRPr lang="en-US"/>
          </a:p>
        </p:txBody>
      </p:sp>
      <p:pic>
        <p:nvPicPr>
          <p:cNvPr id="8" name="Picture 8" descr="A screenshot of a cell phone&#10;&#10;Description automatically generated">
            <a:extLst>
              <a:ext uri="{FF2B5EF4-FFF2-40B4-BE49-F238E27FC236}">
                <a16:creationId xmlns:a16="http://schemas.microsoft.com/office/drawing/2014/main" id="{C89F80E1-E7F8-4418-A39D-6321A74D869C}"/>
              </a:ext>
            </a:extLst>
          </p:cNvPr>
          <p:cNvPicPr>
            <a:picLocks noGrp="1" noChangeAspect="1"/>
          </p:cNvPicPr>
          <p:nvPr>
            <p:ph idx="1"/>
          </p:nvPr>
        </p:nvPicPr>
        <p:blipFill>
          <a:blip r:embed="rId3"/>
          <a:stretch>
            <a:fillRect/>
          </a:stretch>
        </p:blipFill>
        <p:spPr>
          <a:xfrm>
            <a:off x="1370726" y="1768534"/>
            <a:ext cx="5765881" cy="3721439"/>
          </a:xfrm>
          <a:ln>
            <a:solidFill>
              <a:srgbClr val="003057"/>
            </a:solidFill>
          </a:ln>
        </p:spPr>
      </p:pic>
      <p:sp>
        <p:nvSpPr>
          <p:cNvPr id="10" name="Rectangle 9">
            <a:extLst>
              <a:ext uri="{FF2B5EF4-FFF2-40B4-BE49-F238E27FC236}">
                <a16:creationId xmlns:a16="http://schemas.microsoft.com/office/drawing/2014/main" id="{84939B53-E921-4548-8E28-F95C37E84522}"/>
              </a:ext>
            </a:extLst>
          </p:cNvPr>
          <p:cNvSpPr/>
          <p:nvPr/>
        </p:nvSpPr>
        <p:spPr>
          <a:xfrm>
            <a:off x="4926785" y="1918399"/>
            <a:ext cx="2349125" cy="1317720"/>
          </a:xfrm>
          <a:prstGeom prst="rect">
            <a:avLst/>
          </a:prstGeom>
          <a:no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42821187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social media post&#10;&#10;Description automatically generated">
            <a:extLst>
              <a:ext uri="{FF2B5EF4-FFF2-40B4-BE49-F238E27FC236}">
                <a16:creationId xmlns:a16="http://schemas.microsoft.com/office/drawing/2014/main" id="{D0A4B4E2-9056-41FC-A145-E9FEC6446263}"/>
              </a:ext>
            </a:extLst>
          </p:cNvPr>
          <p:cNvPicPr>
            <a:picLocks noGrp="1" noChangeAspect="1"/>
          </p:cNvPicPr>
          <p:nvPr>
            <p:ph idx="1"/>
          </p:nvPr>
        </p:nvPicPr>
        <p:blipFill>
          <a:blip r:embed="rId3"/>
          <a:stretch>
            <a:fillRect/>
          </a:stretch>
        </p:blipFill>
        <p:spPr>
          <a:xfrm>
            <a:off x="768456" y="1785838"/>
            <a:ext cx="6973345" cy="3368048"/>
          </a:xfrm>
          <a:ln>
            <a:solidFill>
              <a:srgbClr val="003057"/>
            </a:solidFill>
          </a:ln>
        </p:spPr>
      </p:pic>
      <p:sp>
        <p:nvSpPr>
          <p:cNvPr id="5" name="Date Placeholder 4"/>
          <p:cNvSpPr>
            <a:spLocks noGrp="1"/>
          </p:cNvSpPr>
          <p:nvPr>
            <p:ph type="dt" sz="half" idx="10"/>
          </p:nvPr>
        </p:nvSpPr>
        <p:spPr/>
        <p:txBody>
          <a:bodyPr/>
          <a:lstStyle/>
          <a:p>
            <a:fld id="{33904869-5B53-4305-B28B-31944528D154}" type="datetime1">
              <a:rPr lang="en-US" smtClean="0"/>
              <a:t>1/28/2021</a:t>
            </a:fld>
            <a:endParaRPr lang="en-US"/>
          </a:p>
        </p:txBody>
      </p:sp>
      <p:sp>
        <p:nvSpPr>
          <p:cNvPr id="6" name="Slide Number Placeholder 5"/>
          <p:cNvSpPr>
            <a:spLocks noGrp="1"/>
          </p:cNvSpPr>
          <p:nvPr>
            <p:ph type="sldNum" sz="quarter" idx="12"/>
          </p:nvPr>
        </p:nvSpPr>
        <p:spPr/>
        <p:txBody>
          <a:bodyPr/>
          <a:lstStyle/>
          <a:p>
            <a:fld id="{AE678206-0642-9F48-9727-6B519CB285FA}" type="slidenum">
              <a:rPr lang="en-US" smtClean="0"/>
              <a:t>55</a:t>
            </a:fld>
            <a:endParaRPr lang="en-US"/>
          </a:p>
        </p:txBody>
      </p:sp>
      <p:sp>
        <p:nvSpPr>
          <p:cNvPr id="2" name="Title 1">
            <a:extLst>
              <a:ext uri="{FF2B5EF4-FFF2-40B4-BE49-F238E27FC236}">
                <a16:creationId xmlns:a16="http://schemas.microsoft.com/office/drawing/2014/main" id="{05351C9B-837B-4229-94B9-9AB11E776700}"/>
              </a:ext>
            </a:extLst>
          </p:cNvPr>
          <p:cNvSpPr>
            <a:spLocks noGrp="1"/>
          </p:cNvSpPr>
          <p:nvPr>
            <p:ph type="title"/>
          </p:nvPr>
        </p:nvSpPr>
        <p:spPr/>
        <p:txBody>
          <a:bodyPr/>
          <a:lstStyle/>
          <a:p>
            <a:r>
              <a:rPr lang="en-US">
                <a:latin typeface="Roboto"/>
                <a:ea typeface="Roboto"/>
                <a:cs typeface="Roboto"/>
              </a:rPr>
              <a:t>Ad Hoc Salary Detail Lite Report</a:t>
            </a:r>
            <a:endParaRPr lang="en-US"/>
          </a:p>
        </p:txBody>
      </p:sp>
    </p:spTree>
    <p:custDataLst>
      <p:tags r:id="rId1"/>
    </p:custDataLst>
    <p:extLst>
      <p:ext uri="{BB962C8B-B14F-4D97-AF65-F5344CB8AC3E}">
        <p14:creationId xmlns:p14="http://schemas.microsoft.com/office/powerpoint/2010/main" val="29521290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46194"/>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a:latin typeface="Roboto"/>
                <a:ea typeface="Roboto"/>
                <a:cs typeface="Roboto"/>
              </a:rPr>
              <a:t>Doug Feller</a:t>
            </a:r>
            <a:br>
              <a:rPr lang="en-US" dirty="0">
                <a:latin typeface="Roboto"/>
                <a:ea typeface="Roboto"/>
                <a:cs typeface="Roboto"/>
              </a:rPr>
            </a:br>
            <a:r>
              <a:rPr lang="en-US" dirty="0" smtClean="0">
                <a:latin typeface="Roboto"/>
                <a:ea typeface="Roboto"/>
                <a:cs typeface="Roboto"/>
              </a:rPr>
              <a:t>Project </a:t>
            </a:r>
            <a:r>
              <a:rPr lang="en-US" dirty="0">
                <a:latin typeface="Roboto"/>
                <a:ea typeface="Roboto"/>
                <a:cs typeface="Roboto"/>
              </a:rPr>
              <a:t>Accounting</a:t>
            </a:r>
            <a:br>
              <a:rPr lang="en-US" dirty="0">
                <a:latin typeface="Roboto"/>
                <a:ea typeface="Roboto"/>
                <a:cs typeface="Roboto"/>
              </a:rPr>
            </a:br>
            <a:r>
              <a:rPr lang="en-US" dirty="0">
                <a:latin typeface="Roboto"/>
                <a:ea typeface="Roboto"/>
                <a:cs typeface="Roboto"/>
              </a:rPr>
              <a:t>G&amp;C Financial Analyst III</a:t>
            </a:r>
            <a:br>
              <a:rPr lang="en-US" dirty="0">
                <a:latin typeface="Roboto"/>
                <a:ea typeface="Roboto"/>
                <a:cs typeface="Roboto"/>
              </a:rPr>
            </a:b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Tree>
    <p:extLst>
      <p:ext uri="{BB962C8B-B14F-4D97-AF65-F5344CB8AC3E}">
        <p14:creationId xmlns:p14="http://schemas.microsoft.com/office/powerpoint/2010/main" val="18988263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5" name="Title 1"/>
          <p:cNvSpPr txBox="1">
            <a:spLocks/>
          </p:cNvSpPr>
          <p:nvPr/>
        </p:nvSpPr>
        <p:spPr>
          <a:xfrm>
            <a:off x="285750" y="200721"/>
            <a:ext cx="8572500" cy="920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dirty="0"/>
              <a:t>AWARD – Overview/Summary</a:t>
            </a:r>
          </a:p>
        </p:txBody>
      </p:sp>
      <p:pic>
        <p:nvPicPr>
          <p:cNvPr id="2" name="Content Placeholder 1"/>
          <p:cNvPicPr>
            <a:picLocks noGrp="1" noChangeAspect="1"/>
          </p:cNvPicPr>
          <p:nvPr>
            <p:ph idx="1"/>
          </p:nvPr>
        </p:nvPicPr>
        <p:blipFill>
          <a:blip r:embed="rId3"/>
          <a:stretch>
            <a:fillRect/>
          </a:stretch>
        </p:blipFill>
        <p:spPr>
          <a:xfrm>
            <a:off x="285750" y="1472826"/>
            <a:ext cx="8572500" cy="4341617"/>
          </a:xfrm>
          <a:prstGeom prst="rect">
            <a:avLst/>
          </a:prstGeom>
        </p:spPr>
      </p:pic>
    </p:spTree>
    <p:extLst>
      <p:ext uri="{BB962C8B-B14F-4D97-AF65-F5344CB8AC3E}">
        <p14:creationId xmlns:p14="http://schemas.microsoft.com/office/powerpoint/2010/main" val="4505355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AWARD – Overview/Funding Details</a:t>
            </a:r>
          </a:p>
        </p:txBody>
      </p:sp>
      <p:pic>
        <p:nvPicPr>
          <p:cNvPr id="5" name="Content Placeholder 4"/>
          <p:cNvPicPr>
            <a:picLocks noGrp="1" noChangeAspect="1"/>
          </p:cNvPicPr>
          <p:nvPr>
            <p:ph sz="half" idx="1"/>
          </p:nvPr>
        </p:nvPicPr>
        <p:blipFill>
          <a:blip r:embed="rId3"/>
          <a:stretch>
            <a:fillRect/>
          </a:stretch>
        </p:blipFill>
        <p:spPr>
          <a:xfrm>
            <a:off x="284162" y="1565565"/>
            <a:ext cx="8574087" cy="3713018"/>
          </a:xfrm>
          <a:prstGeom prst="rect">
            <a:avLst/>
          </a:prstGeom>
        </p:spPr>
      </p:pic>
    </p:spTree>
    <p:extLst>
      <p:ext uri="{BB962C8B-B14F-4D97-AF65-F5344CB8AC3E}">
        <p14:creationId xmlns:p14="http://schemas.microsoft.com/office/powerpoint/2010/main" val="5079960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AWARD – Award Lines Overview</a:t>
            </a:r>
          </a:p>
        </p:txBody>
      </p:sp>
      <p:sp>
        <p:nvSpPr>
          <p:cNvPr id="3" name="Content Placeholder 2"/>
          <p:cNvSpPr>
            <a:spLocks noGrp="1"/>
          </p:cNvSpPr>
          <p:nvPr>
            <p:ph sz="half" idx="1"/>
          </p:nvPr>
        </p:nvSpPr>
        <p:spPr>
          <a:xfrm>
            <a:off x="284285" y="1215483"/>
            <a:ext cx="8319388" cy="4961480"/>
          </a:xfrm>
        </p:spPr>
        <p:txBody>
          <a:bodyPr/>
          <a:lstStyle/>
          <a:p>
            <a:pPr marL="0" indent="0">
              <a:buNone/>
            </a:pPr>
            <a:endParaRPr lang="en-US" dirty="0"/>
          </a:p>
        </p:txBody>
      </p:sp>
      <p:pic>
        <p:nvPicPr>
          <p:cNvPr id="6" name="Picture 5"/>
          <p:cNvPicPr>
            <a:picLocks noChangeAspect="1"/>
          </p:cNvPicPr>
          <p:nvPr/>
        </p:nvPicPr>
        <p:blipFill>
          <a:blip r:embed="rId3"/>
          <a:stretch>
            <a:fillRect/>
          </a:stretch>
        </p:blipFill>
        <p:spPr>
          <a:xfrm>
            <a:off x="284285" y="2008264"/>
            <a:ext cx="8573965" cy="4168699"/>
          </a:xfrm>
          <a:prstGeom prst="rect">
            <a:avLst/>
          </a:prstGeom>
        </p:spPr>
      </p:pic>
    </p:spTree>
    <p:extLst>
      <p:ext uri="{BB962C8B-B14F-4D97-AF65-F5344CB8AC3E}">
        <p14:creationId xmlns:p14="http://schemas.microsoft.com/office/powerpoint/2010/main" val="1316402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69" y="0"/>
            <a:ext cx="8749481" cy="1851953"/>
          </a:xfrm>
        </p:spPr>
        <p:txBody>
          <a:bodyPr>
            <a:noAutofit/>
          </a:bodyPr>
          <a:lstStyle/>
          <a:p>
            <a:pPr algn="ctr"/>
            <a:r>
              <a:rPr lang="en-US" dirty="0" smtClean="0"/>
              <a:t>Grants and Contracts Accounting Website</a:t>
            </a:r>
            <a:endParaRPr lang="en-US" dirty="0"/>
          </a:p>
        </p:txBody>
      </p:sp>
      <p:sp>
        <p:nvSpPr>
          <p:cNvPr id="3" name="Title 1"/>
          <p:cNvSpPr txBox="1">
            <a:spLocks/>
          </p:cNvSpPr>
          <p:nvPr/>
        </p:nvSpPr>
        <p:spPr>
          <a:xfrm>
            <a:off x="285750" y="4250234"/>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i="1" dirty="0"/>
          </a:p>
        </p:txBody>
      </p:sp>
      <p:sp>
        <p:nvSpPr>
          <p:cNvPr id="4" name="Title 1"/>
          <p:cNvSpPr txBox="1">
            <a:spLocks/>
          </p:cNvSpPr>
          <p:nvPr/>
        </p:nvSpPr>
        <p:spPr>
          <a:xfrm>
            <a:off x="285750" y="3053629"/>
            <a:ext cx="8572500" cy="33570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latin typeface="Roboto"/>
              <a:ea typeface="Roboto"/>
              <a:cs typeface="Roboto"/>
            </a:endParaRPr>
          </a:p>
        </p:txBody>
      </p:sp>
      <p:pic>
        <p:nvPicPr>
          <p:cNvPr id="8" name="Picture 7"/>
          <p:cNvPicPr>
            <a:picLocks noChangeAspect="1"/>
          </p:cNvPicPr>
          <p:nvPr/>
        </p:nvPicPr>
        <p:blipFill>
          <a:blip r:embed="rId2"/>
          <a:stretch>
            <a:fillRect/>
          </a:stretch>
        </p:blipFill>
        <p:spPr>
          <a:xfrm>
            <a:off x="404019" y="2050904"/>
            <a:ext cx="8335962" cy="1397816"/>
          </a:xfrm>
          <a:prstGeom prst="rect">
            <a:avLst/>
          </a:prstGeom>
        </p:spPr>
      </p:pic>
      <p:sp>
        <p:nvSpPr>
          <p:cNvPr id="9" name="TextBox 8"/>
          <p:cNvSpPr txBox="1"/>
          <p:nvPr/>
        </p:nvSpPr>
        <p:spPr>
          <a:xfrm>
            <a:off x="3097074" y="1390288"/>
            <a:ext cx="4365265" cy="461665"/>
          </a:xfrm>
          <a:prstGeom prst="rect">
            <a:avLst/>
          </a:prstGeom>
          <a:noFill/>
        </p:spPr>
        <p:txBody>
          <a:bodyPr wrap="square" rtlCol="0">
            <a:spAutoFit/>
          </a:bodyPr>
          <a:lstStyle/>
          <a:p>
            <a:r>
              <a:rPr lang="en-US" sz="2400" b="1" u="sng" dirty="0" smtClean="0">
                <a:solidFill>
                  <a:schemeClr val="accent1">
                    <a:lumMod val="50000"/>
                  </a:schemeClr>
                </a:solidFill>
              </a:rPr>
              <a:t>Grants.gatech.edu</a:t>
            </a:r>
            <a:endParaRPr lang="en-US" sz="2400" b="1" dirty="0">
              <a:solidFill>
                <a:schemeClr val="accent1">
                  <a:lumMod val="50000"/>
                </a:schemeClr>
              </a:solidFill>
            </a:endParaRPr>
          </a:p>
        </p:txBody>
      </p:sp>
      <p:pic>
        <p:nvPicPr>
          <p:cNvPr id="10" name="Picture 9"/>
          <p:cNvPicPr>
            <a:picLocks noChangeAspect="1"/>
          </p:cNvPicPr>
          <p:nvPr/>
        </p:nvPicPr>
        <p:blipFill>
          <a:blip r:embed="rId3"/>
          <a:stretch>
            <a:fillRect/>
          </a:stretch>
        </p:blipFill>
        <p:spPr>
          <a:xfrm>
            <a:off x="1683313" y="3340565"/>
            <a:ext cx="4992790" cy="3291804"/>
          </a:xfrm>
          <a:prstGeom prst="rect">
            <a:avLst/>
          </a:prstGeom>
        </p:spPr>
      </p:pic>
    </p:spTree>
    <p:extLst>
      <p:ext uri="{BB962C8B-B14F-4D97-AF65-F5344CB8AC3E}">
        <p14:creationId xmlns:p14="http://schemas.microsoft.com/office/powerpoint/2010/main" val="10402288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AWARD – Award Lines </a:t>
            </a:r>
          </a:p>
        </p:txBody>
      </p:sp>
      <p:sp>
        <p:nvSpPr>
          <p:cNvPr id="3" name="Content Placeholder 2"/>
          <p:cNvSpPr>
            <a:spLocks noGrp="1"/>
          </p:cNvSpPr>
          <p:nvPr>
            <p:ph sz="half" idx="1"/>
          </p:nvPr>
        </p:nvSpPr>
        <p:spPr>
          <a:xfrm>
            <a:off x="284285" y="1215483"/>
            <a:ext cx="8444079" cy="4961480"/>
          </a:xfrm>
        </p:spPr>
        <p:txBody>
          <a:bodyPr/>
          <a:lstStyle/>
          <a:p>
            <a:endParaRPr lang="en-US" dirty="0"/>
          </a:p>
        </p:txBody>
      </p:sp>
      <p:pic>
        <p:nvPicPr>
          <p:cNvPr id="5" name="Picture 4"/>
          <p:cNvPicPr>
            <a:picLocks noChangeAspect="1"/>
          </p:cNvPicPr>
          <p:nvPr/>
        </p:nvPicPr>
        <p:blipFill>
          <a:blip r:embed="rId3"/>
          <a:stretch>
            <a:fillRect/>
          </a:stretch>
        </p:blipFill>
        <p:spPr>
          <a:xfrm>
            <a:off x="285017" y="1621398"/>
            <a:ext cx="8443347" cy="4149649"/>
          </a:xfrm>
          <a:prstGeom prst="rect">
            <a:avLst/>
          </a:prstGeom>
        </p:spPr>
      </p:pic>
    </p:spTree>
    <p:extLst>
      <p:ext uri="{BB962C8B-B14F-4D97-AF65-F5344CB8AC3E}">
        <p14:creationId xmlns:p14="http://schemas.microsoft.com/office/powerpoint/2010/main" val="26029860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AWARD – </a:t>
            </a:r>
            <a:r>
              <a:rPr lang="en-US" sz="2800" dirty="0"/>
              <a:t>GT Award Lines Custom Objects Class</a:t>
            </a:r>
          </a:p>
        </p:txBody>
      </p:sp>
      <p:pic>
        <p:nvPicPr>
          <p:cNvPr id="5" name="Picture 4"/>
          <p:cNvPicPr>
            <a:picLocks noChangeAspect="1"/>
          </p:cNvPicPr>
          <p:nvPr/>
        </p:nvPicPr>
        <p:blipFill>
          <a:blip r:embed="rId3"/>
          <a:stretch>
            <a:fillRect/>
          </a:stretch>
        </p:blipFill>
        <p:spPr>
          <a:xfrm>
            <a:off x="284284" y="1731818"/>
            <a:ext cx="8573965" cy="4311795"/>
          </a:xfrm>
          <a:prstGeom prst="rect">
            <a:avLst/>
          </a:prstGeom>
        </p:spPr>
      </p:pic>
    </p:spTree>
    <p:extLst>
      <p:ext uri="{BB962C8B-B14F-4D97-AF65-F5344CB8AC3E}">
        <p14:creationId xmlns:p14="http://schemas.microsoft.com/office/powerpoint/2010/main" val="24882347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AWARD - Budget</a:t>
            </a:r>
          </a:p>
        </p:txBody>
      </p:sp>
      <p:pic>
        <p:nvPicPr>
          <p:cNvPr id="5" name="Content Placeholder 4"/>
          <p:cNvPicPr>
            <a:picLocks noGrp="1" noChangeAspect="1"/>
          </p:cNvPicPr>
          <p:nvPr>
            <p:ph sz="half" idx="1"/>
          </p:nvPr>
        </p:nvPicPr>
        <p:blipFill>
          <a:blip r:embed="rId3"/>
          <a:stretch>
            <a:fillRect/>
          </a:stretch>
        </p:blipFill>
        <p:spPr>
          <a:xfrm>
            <a:off x="284163" y="1634030"/>
            <a:ext cx="8574087" cy="4124928"/>
          </a:xfrm>
          <a:prstGeom prst="rect">
            <a:avLst/>
          </a:prstGeom>
        </p:spPr>
      </p:pic>
    </p:spTree>
    <p:extLst>
      <p:ext uri="{BB962C8B-B14F-4D97-AF65-F5344CB8AC3E}">
        <p14:creationId xmlns:p14="http://schemas.microsoft.com/office/powerpoint/2010/main" val="35694676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Budget - Amendments</a:t>
            </a:r>
          </a:p>
        </p:txBody>
      </p:sp>
      <p:pic>
        <p:nvPicPr>
          <p:cNvPr id="5" name="Content Placeholder 4"/>
          <p:cNvPicPr>
            <a:picLocks noGrp="1" noChangeAspect="1"/>
          </p:cNvPicPr>
          <p:nvPr>
            <p:ph sz="half" idx="1"/>
          </p:nvPr>
        </p:nvPicPr>
        <p:blipFill>
          <a:blip r:embed="rId3"/>
          <a:stretch>
            <a:fillRect/>
          </a:stretch>
        </p:blipFill>
        <p:spPr>
          <a:xfrm>
            <a:off x="284163" y="2464870"/>
            <a:ext cx="8574087" cy="2463248"/>
          </a:xfrm>
          <a:prstGeom prst="rect">
            <a:avLst/>
          </a:prstGeom>
        </p:spPr>
      </p:pic>
    </p:spTree>
    <p:extLst>
      <p:ext uri="{BB962C8B-B14F-4D97-AF65-F5344CB8AC3E}">
        <p14:creationId xmlns:p14="http://schemas.microsoft.com/office/powerpoint/2010/main" val="11487511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AWARD –Billing and Receivables</a:t>
            </a:r>
          </a:p>
        </p:txBody>
      </p:sp>
      <p:pic>
        <p:nvPicPr>
          <p:cNvPr id="5" name="Content Placeholder 4"/>
          <p:cNvPicPr>
            <a:picLocks noGrp="1" noChangeAspect="1"/>
          </p:cNvPicPr>
          <p:nvPr>
            <p:ph sz="half" idx="1"/>
          </p:nvPr>
        </p:nvPicPr>
        <p:blipFill>
          <a:blip r:embed="rId3"/>
          <a:stretch>
            <a:fillRect/>
          </a:stretch>
        </p:blipFill>
        <p:spPr>
          <a:xfrm>
            <a:off x="284163" y="1586746"/>
            <a:ext cx="8574087" cy="4219495"/>
          </a:xfrm>
          <a:prstGeom prst="rect">
            <a:avLst/>
          </a:prstGeom>
        </p:spPr>
      </p:pic>
    </p:spTree>
    <p:extLst>
      <p:ext uri="{BB962C8B-B14F-4D97-AF65-F5344CB8AC3E}">
        <p14:creationId xmlns:p14="http://schemas.microsoft.com/office/powerpoint/2010/main" val="5635420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AWARD – Additional Data</a:t>
            </a:r>
          </a:p>
        </p:txBody>
      </p:sp>
      <p:pic>
        <p:nvPicPr>
          <p:cNvPr id="5" name="Content Placeholder 4"/>
          <p:cNvPicPr>
            <a:picLocks noGrp="1" noChangeAspect="1"/>
          </p:cNvPicPr>
          <p:nvPr>
            <p:ph sz="half" idx="1"/>
          </p:nvPr>
        </p:nvPicPr>
        <p:blipFill>
          <a:blip r:embed="rId3"/>
          <a:stretch>
            <a:fillRect/>
          </a:stretch>
        </p:blipFill>
        <p:spPr>
          <a:xfrm>
            <a:off x="619858" y="2263353"/>
            <a:ext cx="8074025" cy="2491144"/>
          </a:xfrm>
          <a:prstGeom prst="rect">
            <a:avLst/>
          </a:prstGeom>
        </p:spPr>
      </p:pic>
    </p:spTree>
    <p:extLst>
      <p:ext uri="{BB962C8B-B14F-4D97-AF65-F5344CB8AC3E}">
        <p14:creationId xmlns:p14="http://schemas.microsoft.com/office/powerpoint/2010/main" val="41876027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AWARD – Additional Reports</a:t>
            </a:r>
          </a:p>
        </p:txBody>
      </p:sp>
      <p:pic>
        <p:nvPicPr>
          <p:cNvPr id="5" name="Content Placeholder 4"/>
          <p:cNvPicPr>
            <a:picLocks noGrp="1" noChangeAspect="1"/>
          </p:cNvPicPr>
          <p:nvPr>
            <p:ph sz="half" idx="1"/>
          </p:nvPr>
        </p:nvPicPr>
        <p:blipFill>
          <a:blip r:embed="rId3"/>
          <a:stretch>
            <a:fillRect/>
          </a:stretch>
        </p:blipFill>
        <p:spPr>
          <a:xfrm>
            <a:off x="392112" y="2164733"/>
            <a:ext cx="8359775" cy="2793890"/>
          </a:xfrm>
          <a:prstGeom prst="rect">
            <a:avLst/>
          </a:prstGeom>
        </p:spPr>
      </p:pic>
    </p:spTree>
    <p:extLst>
      <p:ext uri="{BB962C8B-B14F-4D97-AF65-F5344CB8AC3E}">
        <p14:creationId xmlns:p14="http://schemas.microsoft.com/office/powerpoint/2010/main" val="19766138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 - Details</a:t>
            </a:r>
          </a:p>
        </p:txBody>
      </p:sp>
      <p:pic>
        <p:nvPicPr>
          <p:cNvPr id="5" name="Content Placeholder 4"/>
          <p:cNvPicPr>
            <a:picLocks noGrp="1" noChangeAspect="1"/>
          </p:cNvPicPr>
          <p:nvPr>
            <p:ph sz="half" idx="1"/>
          </p:nvPr>
        </p:nvPicPr>
        <p:blipFill>
          <a:blip r:embed="rId3"/>
          <a:stretch>
            <a:fillRect/>
          </a:stretch>
        </p:blipFill>
        <p:spPr>
          <a:xfrm>
            <a:off x="285750" y="2433279"/>
            <a:ext cx="8491537" cy="1834768"/>
          </a:xfrm>
          <a:prstGeom prst="rect">
            <a:avLst/>
          </a:prstGeom>
        </p:spPr>
      </p:pic>
    </p:spTree>
    <p:extLst>
      <p:ext uri="{BB962C8B-B14F-4D97-AF65-F5344CB8AC3E}">
        <p14:creationId xmlns:p14="http://schemas.microsoft.com/office/powerpoint/2010/main" val="32305928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 – Related </a:t>
            </a:r>
            <a:r>
              <a:rPr lang="en-US" dirty="0" err="1"/>
              <a:t>Worktags</a:t>
            </a:r>
            <a:endParaRPr lang="en-US" dirty="0"/>
          </a:p>
        </p:txBody>
      </p:sp>
      <p:pic>
        <p:nvPicPr>
          <p:cNvPr id="5" name="Content Placeholder 4"/>
          <p:cNvPicPr>
            <a:picLocks noGrp="1" noChangeAspect="1"/>
          </p:cNvPicPr>
          <p:nvPr>
            <p:ph sz="half" idx="1"/>
          </p:nvPr>
        </p:nvPicPr>
        <p:blipFill>
          <a:blip r:embed="rId3"/>
          <a:stretch>
            <a:fillRect/>
          </a:stretch>
        </p:blipFill>
        <p:spPr>
          <a:xfrm>
            <a:off x="619858" y="1811735"/>
            <a:ext cx="8058150" cy="3324039"/>
          </a:xfrm>
          <a:prstGeom prst="rect">
            <a:avLst/>
          </a:prstGeom>
        </p:spPr>
      </p:pic>
    </p:spTree>
    <p:extLst>
      <p:ext uri="{BB962C8B-B14F-4D97-AF65-F5344CB8AC3E}">
        <p14:creationId xmlns:p14="http://schemas.microsoft.com/office/powerpoint/2010/main" val="24288839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GRANTS - Roles</a:t>
            </a:r>
          </a:p>
        </p:txBody>
      </p:sp>
      <p:pic>
        <p:nvPicPr>
          <p:cNvPr id="5" name="Content Placeholder 4"/>
          <p:cNvPicPr>
            <a:picLocks noGrp="1" noChangeAspect="1"/>
          </p:cNvPicPr>
          <p:nvPr>
            <p:ph sz="half" idx="1"/>
          </p:nvPr>
        </p:nvPicPr>
        <p:blipFill>
          <a:blip r:embed="rId3"/>
          <a:stretch>
            <a:fillRect/>
          </a:stretch>
        </p:blipFill>
        <p:spPr>
          <a:xfrm>
            <a:off x="449262" y="2450874"/>
            <a:ext cx="8245475" cy="1570979"/>
          </a:xfrm>
          <a:prstGeom prst="rect">
            <a:avLst/>
          </a:prstGeom>
        </p:spPr>
      </p:pic>
    </p:spTree>
    <p:extLst>
      <p:ext uri="{BB962C8B-B14F-4D97-AF65-F5344CB8AC3E}">
        <p14:creationId xmlns:p14="http://schemas.microsoft.com/office/powerpoint/2010/main" val="13923631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69" y="0"/>
            <a:ext cx="8749481" cy="1851953"/>
          </a:xfrm>
        </p:spPr>
        <p:txBody>
          <a:bodyPr>
            <a:noAutofit/>
          </a:bodyPr>
          <a:lstStyle/>
          <a:p>
            <a:pPr algn="ctr"/>
            <a:r>
              <a:rPr lang="en-US" dirty="0" smtClean="0"/>
              <a:t>Upcoming Research Administration Post-Award Focused Trainings</a:t>
            </a:r>
            <a:endParaRPr lang="en-US" dirty="0"/>
          </a:p>
        </p:txBody>
      </p:sp>
      <p:sp>
        <p:nvSpPr>
          <p:cNvPr id="3" name="Title 1"/>
          <p:cNvSpPr txBox="1">
            <a:spLocks/>
          </p:cNvSpPr>
          <p:nvPr/>
        </p:nvSpPr>
        <p:spPr>
          <a:xfrm>
            <a:off x="285750" y="4250234"/>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i="1" dirty="0"/>
          </a:p>
        </p:txBody>
      </p:sp>
      <p:sp>
        <p:nvSpPr>
          <p:cNvPr id="4" name="Title 1"/>
          <p:cNvSpPr txBox="1">
            <a:spLocks/>
          </p:cNvSpPr>
          <p:nvPr/>
        </p:nvSpPr>
        <p:spPr>
          <a:xfrm>
            <a:off x="285750" y="3053629"/>
            <a:ext cx="8572500" cy="33570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latin typeface="Roboto"/>
              <a:ea typeface="Roboto"/>
              <a:cs typeface="Roboto"/>
            </a:endParaRPr>
          </a:p>
        </p:txBody>
      </p:sp>
      <p:pic>
        <p:nvPicPr>
          <p:cNvPr id="6" name="Picture 5"/>
          <p:cNvPicPr>
            <a:picLocks noChangeAspect="1"/>
          </p:cNvPicPr>
          <p:nvPr/>
        </p:nvPicPr>
        <p:blipFill>
          <a:blip r:embed="rId2"/>
          <a:stretch>
            <a:fillRect/>
          </a:stretch>
        </p:blipFill>
        <p:spPr>
          <a:xfrm>
            <a:off x="285751" y="1448304"/>
            <a:ext cx="7953086" cy="919375"/>
          </a:xfrm>
          <a:prstGeom prst="rect">
            <a:avLst/>
          </a:prstGeom>
          <a:ln>
            <a:solidFill>
              <a:schemeClr val="tx1"/>
            </a:solidFill>
          </a:ln>
        </p:spPr>
      </p:pic>
      <p:graphicFrame>
        <p:nvGraphicFramePr>
          <p:cNvPr id="7" name="Table 6"/>
          <p:cNvGraphicFramePr>
            <a:graphicFrameLocks noGrp="1"/>
          </p:cNvGraphicFramePr>
          <p:nvPr>
            <p:extLst>
              <p:ext uri="{D42A27DB-BD31-4B8C-83A1-F6EECF244321}">
                <p14:modId xmlns:p14="http://schemas.microsoft.com/office/powerpoint/2010/main" val="4069774319"/>
              </p:ext>
            </p:extLst>
          </p:nvPr>
        </p:nvGraphicFramePr>
        <p:xfrm>
          <a:off x="2193636" y="2489262"/>
          <a:ext cx="4756728" cy="4220866"/>
        </p:xfrm>
        <a:graphic>
          <a:graphicData uri="http://schemas.openxmlformats.org/drawingml/2006/table">
            <a:tbl>
              <a:tblPr firstRow="1" bandRow="1">
                <a:tableStyleId>{073A0DAA-6AF3-43AB-8588-CEC1D06C72B9}</a:tableStyleId>
              </a:tblPr>
              <a:tblGrid>
                <a:gridCol w="3553131">
                  <a:extLst>
                    <a:ext uri="{9D8B030D-6E8A-4147-A177-3AD203B41FA5}">
                      <a16:colId xmlns:a16="http://schemas.microsoft.com/office/drawing/2014/main" val="1867718183"/>
                    </a:ext>
                  </a:extLst>
                </a:gridCol>
                <a:gridCol w="1203597">
                  <a:extLst>
                    <a:ext uri="{9D8B030D-6E8A-4147-A177-3AD203B41FA5}">
                      <a16:colId xmlns:a16="http://schemas.microsoft.com/office/drawing/2014/main" val="2524631590"/>
                    </a:ext>
                  </a:extLst>
                </a:gridCol>
              </a:tblGrid>
              <a:tr h="324682">
                <a:tc>
                  <a:txBody>
                    <a:bodyPr/>
                    <a:lstStyle/>
                    <a:p>
                      <a:r>
                        <a:rPr lang="en-US" sz="1400" dirty="0" smtClean="0"/>
                        <a:t>Class</a:t>
                      </a:r>
                      <a:endParaRPr lang="en-US" sz="1400" dirty="0"/>
                    </a:p>
                  </a:txBody>
                  <a:tcPr/>
                </a:tc>
                <a:tc>
                  <a:txBody>
                    <a:bodyPr/>
                    <a:lstStyle/>
                    <a:p>
                      <a:r>
                        <a:rPr lang="en-US" sz="1400" dirty="0" smtClean="0"/>
                        <a:t>Date</a:t>
                      </a:r>
                      <a:endParaRPr lang="en-US" sz="1400" dirty="0"/>
                    </a:p>
                  </a:txBody>
                  <a:tcPr/>
                </a:tc>
                <a:extLst>
                  <a:ext uri="{0D108BD9-81ED-4DB2-BD59-A6C34878D82A}">
                    <a16:rowId xmlns:a16="http://schemas.microsoft.com/office/drawing/2014/main" val="3533128233"/>
                  </a:ext>
                </a:extLst>
              </a:tr>
              <a:tr h="324682">
                <a:tc>
                  <a:txBody>
                    <a:bodyPr/>
                    <a:lstStyle/>
                    <a:p>
                      <a:r>
                        <a:rPr lang="en-US" sz="1400" dirty="0" smtClean="0"/>
                        <a:t>Post-Award &amp; Compliance</a:t>
                      </a:r>
                      <a:r>
                        <a:rPr lang="en-US" sz="1400" baseline="0" dirty="0" smtClean="0"/>
                        <a:t> (Part 2)</a:t>
                      </a:r>
                      <a:endParaRPr lang="en-US" sz="1400" dirty="0"/>
                    </a:p>
                  </a:txBody>
                  <a:tcPr/>
                </a:tc>
                <a:tc>
                  <a:txBody>
                    <a:bodyPr/>
                    <a:lstStyle/>
                    <a:p>
                      <a:r>
                        <a:rPr lang="en-US" sz="1400" dirty="0" smtClean="0"/>
                        <a:t>Feb. 2 (Tu)</a:t>
                      </a:r>
                      <a:endParaRPr lang="en-US" sz="1400" dirty="0"/>
                    </a:p>
                  </a:txBody>
                  <a:tcPr/>
                </a:tc>
                <a:extLst>
                  <a:ext uri="{0D108BD9-81ED-4DB2-BD59-A6C34878D82A}">
                    <a16:rowId xmlns:a16="http://schemas.microsoft.com/office/drawing/2014/main" val="1937514666"/>
                  </a:ext>
                </a:extLst>
              </a:tr>
              <a:tr h="324682">
                <a:tc>
                  <a:txBody>
                    <a:bodyPr/>
                    <a:lstStyle/>
                    <a:p>
                      <a:r>
                        <a:rPr lang="en-US" sz="1400" dirty="0" smtClean="0"/>
                        <a:t>Post-Award &amp; Compliance (Part 1)</a:t>
                      </a:r>
                      <a:endParaRPr lang="en-US" sz="1400" dirty="0"/>
                    </a:p>
                  </a:txBody>
                  <a:tcPr/>
                </a:tc>
                <a:tc>
                  <a:txBody>
                    <a:bodyPr/>
                    <a:lstStyle/>
                    <a:p>
                      <a:r>
                        <a:rPr lang="en-US" sz="1400" dirty="0" smtClean="0"/>
                        <a:t>Feb. 4 (Th)</a:t>
                      </a:r>
                      <a:endParaRPr lang="en-US" sz="1400" dirty="0"/>
                    </a:p>
                  </a:txBody>
                  <a:tcPr/>
                </a:tc>
                <a:extLst>
                  <a:ext uri="{0D108BD9-81ED-4DB2-BD59-A6C34878D82A}">
                    <a16:rowId xmlns:a16="http://schemas.microsoft.com/office/drawing/2014/main" val="2887437311"/>
                  </a:ext>
                </a:extLst>
              </a:tr>
              <a:tr h="324682">
                <a:tc>
                  <a:txBody>
                    <a:bodyPr/>
                    <a:lstStyle/>
                    <a:p>
                      <a:r>
                        <a:rPr lang="en-US" sz="1400" dirty="0" smtClean="0"/>
                        <a:t>Internal Controls –</a:t>
                      </a:r>
                      <a:r>
                        <a:rPr lang="en-US" sz="1400" baseline="0" dirty="0" smtClean="0"/>
                        <a:t> Workshop</a:t>
                      </a:r>
                      <a:endParaRPr lang="en-US" sz="1400" dirty="0"/>
                    </a:p>
                  </a:txBody>
                  <a:tcPr/>
                </a:tc>
                <a:tc>
                  <a:txBody>
                    <a:bodyPr/>
                    <a:lstStyle/>
                    <a:p>
                      <a:r>
                        <a:rPr lang="en-US" sz="1400" dirty="0" smtClean="0"/>
                        <a:t>Feb. 11 (Th)</a:t>
                      </a:r>
                      <a:endParaRPr lang="en-US" sz="1400" dirty="0"/>
                    </a:p>
                  </a:txBody>
                  <a:tcPr/>
                </a:tc>
                <a:extLst>
                  <a:ext uri="{0D108BD9-81ED-4DB2-BD59-A6C34878D82A}">
                    <a16:rowId xmlns:a16="http://schemas.microsoft.com/office/drawing/2014/main" val="348389442"/>
                  </a:ext>
                </a:extLst>
              </a:tr>
              <a:tr h="324682">
                <a:tc>
                  <a:txBody>
                    <a:bodyPr/>
                    <a:lstStyle/>
                    <a:p>
                      <a:r>
                        <a:rPr lang="en-US" sz="1400" dirty="0" smtClean="0"/>
                        <a:t>GT Basic Certification – Workshop</a:t>
                      </a:r>
                      <a:endParaRPr lang="en-US" sz="1400" dirty="0"/>
                    </a:p>
                  </a:txBody>
                  <a:tcPr/>
                </a:tc>
                <a:tc>
                  <a:txBody>
                    <a:bodyPr/>
                    <a:lstStyle/>
                    <a:p>
                      <a:r>
                        <a:rPr lang="en-US" sz="1400" dirty="0" smtClean="0"/>
                        <a:t>Feb. 17</a:t>
                      </a:r>
                      <a:r>
                        <a:rPr lang="en-US" sz="1400" baseline="0" dirty="0" smtClean="0"/>
                        <a:t> (W)</a:t>
                      </a:r>
                      <a:endParaRPr lang="en-US" sz="1400" dirty="0"/>
                    </a:p>
                  </a:txBody>
                  <a:tcPr/>
                </a:tc>
                <a:extLst>
                  <a:ext uri="{0D108BD9-81ED-4DB2-BD59-A6C34878D82A}">
                    <a16:rowId xmlns:a16="http://schemas.microsoft.com/office/drawing/2014/main" val="3896705090"/>
                  </a:ext>
                </a:extLst>
              </a:tr>
              <a:tr h="324682">
                <a:tc>
                  <a:txBody>
                    <a:bodyPr/>
                    <a:lstStyle/>
                    <a:p>
                      <a:r>
                        <a:rPr lang="en-US" sz="1400" dirty="0" smtClean="0"/>
                        <a:t>Subrecipient</a:t>
                      </a:r>
                      <a:r>
                        <a:rPr lang="en-US" sz="1400" baseline="0" dirty="0" smtClean="0"/>
                        <a:t> Monitoring &amp; Reporting</a:t>
                      </a:r>
                      <a:endParaRPr lang="en-US" sz="1400" dirty="0"/>
                    </a:p>
                  </a:txBody>
                  <a:tcPr/>
                </a:tc>
                <a:tc>
                  <a:txBody>
                    <a:bodyPr/>
                    <a:lstStyle/>
                    <a:p>
                      <a:r>
                        <a:rPr lang="en-US" sz="1400" dirty="0" smtClean="0"/>
                        <a:t>Feb. 23 (Tu)</a:t>
                      </a:r>
                      <a:endParaRPr lang="en-US" sz="1400" dirty="0"/>
                    </a:p>
                  </a:txBody>
                  <a:tcPr/>
                </a:tc>
                <a:extLst>
                  <a:ext uri="{0D108BD9-81ED-4DB2-BD59-A6C34878D82A}">
                    <a16:rowId xmlns:a16="http://schemas.microsoft.com/office/drawing/2014/main" val="2329299367"/>
                  </a:ext>
                </a:extLst>
              </a:tr>
              <a:tr h="324682">
                <a:tc>
                  <a:txBody>
                    <a:bodyPr/>
                    <a:lstStyle/>
                    <a:p>
                      <a:r>
                        <a:rPr lang="en-US" sz="1400" dirty="0" smtClean="0"/>
                        <a:t>2 CFR 200 – What’s New</a:t>
                      </a:r>
                      <a:endParaRPr lang="en-US" sz="1400" dirty="0"/>
                    </a:p>
                  </a:txBody>
                  <a:tcPr/>
                </a:tc>
                <a:tc>
                  <a:txBody>
                    <a:bodyPr/>
                    <a:lstStyle/>
                    <a:p>
                      <a:r>
                        <a:rPr lang="en-US" sz="1400" dirty="0" smtClean="0"/>
                        <a:t>Feb. 24 (W)</a:t>
                      </a:r>
                      <a:endParaRPr lang="en-US" sz="1400" dirty="0"/>
                    </a:p>
                  </a:txBody>
                  <a:tcPr/>
                </a:tc>
                <a:extLst>
                  <a:ext uri="{0D108BD9-81ED-4DB2-BD59-A6C34878D82A}">
                    <a16:rowId xmlns:a16="http://schemas.microsoft.com/office/drawing/2014/main" val="1998058950"/>
                  </a:ext>
                </a:extLst>
              </a:tr>
              <a:tr h="324682">
                <a:tc>
                  <a:txBody>
                    <a:bodyPr/>
                    <a:lstStyle/>
                    <a:p>
                      <a:r>
                        <a:rPr lang="en-US" sz="1400" dirty="0" smtClean="0"/>
                        <a:t>2 CFR 200 – Workshop</a:t>
                      </a:r>
                      <a:endParaRPr lang="en-US" sz="1400" dirty="0"/>
                    </a:p>
                  </a:txBody>
                  <a:tcPr/>
                </a:tc>
                <a:tc>
                  <a:txBody>
                    <a:bodyPr/>
                    <a:lstStyle/>
                    <a:p>
                      <a:r>
                        <a:rPr lang="en-US" sz="1400" dirty="0" smtClean="0"/>
                        <a:t>Mar. 4</a:t>
                      </a:r>
                      <a:r>
                        <a:rPr lang="en-US" sz="1400" baseline="0" dirty="0" smtClean="0"/>
                        <a:t> (Th)</a:t>
                      </a:r>
                      <a:endParaRPr lang="en-US" sz="1400" dirty="0"/>
                    </a:p>
                  </a:txBody>
                  <a:tcPr/>
                </a:tc>
                <a:extLst>
                  <a:ext uri="{0D108BD9-81ED-4DB2-BD59-A6C34878D82A}">
                    <a16:rowId xmlns:a16="http://schemas.microsoft.com/office/drawing/2014/main" val="1415697112"/>
                  </a:ext>
                </a:extLst>
              </a:tr>
              <a:tr h="324682">
                <a:tc>
                  <a:txBody>
                    <a:bodyPr/>
                    <a:lstStyle/>
                    <a:p>
                      <a:r>
                        <a:rPr lang="en-US" sz="1400" dirty="0" smtClean="0"/>
                        <a:t>GT Basic Certification – Workshop</a:t>
                      </a:r>
                      <a:endParaRPr lang="en-US" sz="1400" dirty="0"/>
                    </a:p>
                  </a:txBody>
                  <a:tcPr/>
                </a:tc>
                <a:tc>
                  <a:txBody>
                    <a:bodyPr/>
                    <a:lstStyle/>
                    <a:p>
                      <a:r>
                        <a:rPr lang="en-US" sz="1400" dirty="0" smtClean="0"/>
                        <a:t>Mar. 11 (Th)</a:t>
                      </a:r>
                      <a:endParaRPr lang="en-US" sz="1400" dirty="0"/>
                    </a:p>
                  </a:txBody>
                  <a:tcPr/>
                </a:tc>
                <a:extLst>
                  <a:ext uri="{0D108BD9-81ED-4DB2-BD59-A6C34878D82A}">
                    <a16:rowId xmlns:a16="http://schemas.microsoft.com/office/drawing/2014/main" val="1987927788"/>
                  </a:ext>
                </a:extLst>
              </a:tr>
              <a:tr h="324682">
                <a:tc>
                  <a:txBody>
                    <a:bodyPr/>
                    <a:lstStyle/>
                    <a:p>
                      <a:r>
                        <a:rPr lang="en-US" sz="1400" dirty="0" smtClean="0"/>
                        <a:t>Post-Award &amp; Compliance</a:t>
                      </a:r>
                      <a:r>
                        <a:rPr lang="en-US" sz="1400" baseline="0" dirty="0" smtClean="0"/>
                        <a:t> (Part 2)</a:t>
                      </a:r>
                      <a:endParaRPr lang="en-US" sz="1400" dirty="0"/>
                    </a:p>
                  </a:txBody>
                  <a:tcPr/>
                </a:tc>
                <a:tc>
                  <a:txBody>
                    <a:bodyPr/>
                    <a:lstStyle/>
                    <a:p>
                      <a:r>
                        <a:rPr lang="en-US" sz="1400" dirty="0" smtClean="0"/>
                        <a:t>Apr. 6 (Tu)</a:t>
                      </a:r>
                      <a:endParaRPr lang="en-US" sz="1400" dirty="0"/>
                    </a:p>
                  </a:txBody>
                  <a:tcPr/>
                </a:tc>
                <a:extLst>
                  <a:ext uri="{0D108BD9-81ED-4DB2-BD59-A6C34878D82A}">
                    <a16:rowId xmlns:a16="http://schemas.microsoft.com/office/drawing/2014/main" val="829537979"/>
                  </a:ext>
                </a:extLst>
              </a:tr>
              <a:tr h="324682">
                <a:tc>
                  <a:txBody>
                    <a:bodyPr/>
                    <a:lstStyle/>
                    <a:p>
                      <a:r>
                        <a:rPr lang="en-US" sz="1400" dirty="0" smtClean="0"/>
                        <a:t>Post-Award &amp; Compliance (Part 1)</a:t>
                      </a:r>
                      <a:endParaRPr lang="en-US" sz="1400" dirty="0"/>
                    </a:p>
                  </a:txBody>
                  <a:tcPr/>
                </a:tc>
                <a:tc>
                  <a:txBody>
                    <a:bodyPr/>
                    <a:lstStyle/>
                    <a:p>
                      <a:r>
                        <a:rPr lang="en-US" sz="1400" dirty="0" smtClean="0"/>
                        <a:t>Apr. 8 (Th)</a:t>
                      </a:r>
                      <a:endParaRPr lang="en-US" sz="1400" dirty="0"/>
                    </a:p>
                  </a:txBody>
                  <a:tcPr/>
                </a:tc>
                <a:extLst>
                  <a:ext uri="{0D108BD9-81ED-4DB2-BD59-A6C34878D82A}">
                    <a16:rowId xmlns:a16="http://schemas.microsoft.com/office/drawing/2014/main" val="951022203"/>
                  </a:ext>
                </a:extLst>
              </a:tr>
              <a:tr h="324682">
                <a:tc>
                  <a:txBody>
                    <a:bodyPr/>
                    <a:lstStyle/>
                    <a:p>
                      <a:r>
                        <a:rPr lang="en-US" sz="1400" dirty="0" smtClean="0"/>
                        <a:t>GT Basic</a:t>
                      </a:r>
                      <a:r>
                        <a:rPr lang="en-US" sz="1400" baseline="0" dirty="0" smtClean="0"/>
                        <a:t> Certification – Workshop</a:t>
                      </a:r>
                      <a:endParaRPr lang="en-US" sz="1400" dirty="0"/>
                    </a:p>
                  </a:txBody>
                  <a:tcPr/>
                </a:tc>
                <a:tc>
                  <a:txBody>
                    <a:bodyPr/>
                    <a:lstStyle/>
                    <a:p>
                      <a:r>
                        <a:rPr lang="en-US" sz="1400" dirty="0" smtClean="0"/>
                        <a:t>Apr. 13 (Tu)</a:t>
                      </a:r>
                      <a:endParaRPr lang="en-US" sz="1400" dirty="0"/>
                    </a:p>
                  </a:txBody>
                  <a:tcPr/>
                </a:tc>
                <a:extLst>
                  <a:ext uri="{0D108BD9-81ED-4DB2-BD59-A6C34878D82A}">
                    <a16:rowId xmlns:a16="http://schemas.microsoft.com/office/drawing/2014/main" val="3323370971"/>
                  </a:ext>
                </a:extLst>
              </a:tr>
              <a:tr h="324682">
                <a:tc>
                  <a:txBody>
                    <a:bodyPr/>
                    <a:lstStyle/>
                    <a:p>
                      <a:r>
                        <a:rPr lang="en-US" sz="1400" dirty="0" smtClean="0"/>
                        <a:t>Internal Controls</a:t>
                      </a:r>
                      <a:r>
                        <a:rPr lang="en-US" sz="1400" baseline="0" dirty="0" smtClean="0"/>
                        <a:t> – Workshop</a:t>
                      </a:r>
                      <a:endParaRPr lang="en-US" sz="1400" dirty="0"/>
                    </a:p>
                  </a:txBody>
                  <a:tcPr/>
                </a:tc>
                <a:tc>
                  <a:txBody>
                    <a:bodyPr/>
                    <a:lstStyle/>
                    <a:p>
                      <a:r>
                        <a:rPr lang="en-US" sz="1400" dirty="0" smtClean="0"/>
                        <a:t>Apr. 21 (W)</a:t>
                      </a:r>
                      <a:endParaRPr lang="en-US" sz="1400" dirty="0"/>
                    </a:p>
                  </a:txBody>
                  <a:tcPr/>
                </a:tc>
                <a:extLst>
                  <a:ext uri="{0D108BD9-81ED-4DB2-BD59-A6C34878D82A}">
                    <a16:rowId xmlns:a16="http://schemas.microsoft.com/office/drawing/2014/main" val="2507231613"/>
                  </a:ext>
                </a:extLst>
              </a:tr>
            </a:tbl>
          </a:graphicData>
        </a:graphic>
      </p:graphicFrame>
    </p:spTree>
    <p:extLst>
      <p:ext uri="{BB962C8B-B14F-4D97-AF65-F5344CB8AC3E}">
        <p14:creationId xmlns:p14="http://schemas.microsoft.com/office/powerpoint/2010/main" val="32441749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Year Salary Cost Transfer</a:t>
            </a:r>
          </a:p>
        </p:txBody>
      </p:sp>
      <p:sp>
        <p:nvSpPr>
          <p:cNvPr id="3" name="Content Placeholder 2"/>
          <p:cNvSpPr>
            <a:spLocks noGrp="1"/>
          </p:cNvSpPr>
          <p:nvPr>
            <p:ph sz="half" idx="1"/>
          </p:nvPr>
        </p:nvSpPr>
        <p:spPr>
          <a:xfrm>
            <a:off x="628650" y="1825625"/>
            <a:ext cx="7886700" cy="4351338"/>
          </a:xfrm>
        </p:spPr>
        <p:txBody>
          <a:bodyPr/>
          <a:lstStyle/>
          <a:p>
            <a:r>
              <a:rPr lang="en-US" dirty="0"/>
              <a:t>Backup Documentation	</a:t>
            </a:r>
          </a:p>
          <a:p>
            <a:pPr lvl="1"/>
            <a:r>
              <a:rPr lang="en-US" dirty="0"/>
              <a:t>Cost Transfer Form</a:t>
            </a:r>
          </a:p>
          <a:p>
            <a:pPr lvl="2"/>
            <a:r>
              <a:rPr lang="en-US" dirty="0"/>
              <a:t>Detail about “WHY” the transfer is requested</a:t>
            </a:r>
          </a:p>
          <a:p>
            <a:pPr lvl="2"/>
            <a:r>
              <a:rPr lang="en-US" dirty="0"/>
              <a:t>Detail about “HOW” the transfer benefits the new worktag</a:t>
            </a:r>
          </a:p>
          <a:p>
            <a:pPr lvl="2"/>
            <a:r>
              <a:rPr lang="en-US" dirty="0"/>
              <a:t>All related Spend Categories; </a:t>
            </a:r>
            <a:r>
              <a:rPr lang="en-US" dirty="0" err="1"/>
              <a:t>i.e</a:t>
            </a:r>
            <a:r>
              <a:rPr lang="en-US" dirty="0"/>
              <a:t> Salary, Fringe, and Tuition</a:t>
            </a:r>
          </a:p>
          <a:p>
            <a:pPr lvl="1"/>
            <a:r>
              <a:rPr lang="en-US" dirty="0"/>
              <a:t>Employee Monthly Cost Detail</a:t>
            </a:r>
          </a:p>
          <a:p>
            <a:pPr lvl="1"/>
            <a:r>
              <a:rPr lang="en-US" dirty="0"/>
              <a:t>Revised and Signed ASR</a:t>
            </a:r>
          </a:p>
          <a:p>
            <a:pPr lvl="2"/>
            <a:r>
              <a:rPr lang="en-US" dirty="0"/>
              <a:t>2 Signatures –Employee and Financial Unit Manager</a:t>
            </a:r>
          </a:p>
          <a:p>
            <a:pPr lvl="2"/>
            <a:r>
              <a:rPr lang="en-US" dirty="0"/>
              <a:t>Exception used if Employee has left GT</a:t>
            </a:r>
          </a:p>
          <a:p>
            <a:pPr lvl="1"/>
            <a:r>
              <a:rPr lang="en-US" dirty="0"/>
              <a:t>Additional Information</a:t>
            </a:r>
          </a:p>
        </p:txBody>
      </p:sp>
    </p:spTree>
    <p:extLst>
      <p:ext uri="{BB962C8B-B14F-4D97-AF65-F5344CB8AC3E}">
        <p14:creationId xmlns:p14="http://schemas.microsoft.com/office/powerpoint/2010/main" val="25617612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Prior Year Cost Transfer</a:t>
            </a:r>
          </a:p>
        </p:txBody>
      </p:sp>
      <p:graphicFrame>
        <p:nvGraphicFramePr>
          <p:cNvPr id="6" name="Object 5"/>
          <p:cNvGraphicFramePr>
            <a:graphicFrameLocks noChangeAspect="1"/>
          </p:cNvGraphicFramePr>
          <p:nvPr>
            <p:extLst/>
          </p:nvPr>
        </p:nvGraphicFramePr>
        <p:xfrm>
          <a:off x="2255520" y="1690689"/>
          <a:ext cx="4805680" cy="4760911"/>
        </p:xfrm>
        <a:graphic>
          <a:graphicData uri="http://schemas.openxmlformats.org/presentationml/2006/ole">
            <mc:AlternateContent xmlns:mc="http://schemas.openxmlformats.org/markup-compatibility/2006">
              <mc:Choice xmlns:v="urn:schemas-microsoft-com:vml" Requires="v">
                <p:oleObj spid="_x0000_s1098" name="Worksheet" r:id="rId3" imgW="7991289" imgH="10230026" progId="Excel.Sheet.8">
                  <p:embed/>
                </p:oleObj>
              </mc:Choice>
              <mc:Fallback>
                <p:oleObj name="Worksheet" r:id="rId3" imgW="7991289" imgH="10230026" progId="Excel.Sheet.8">
                  <p:embed/>
                  <p:pic>
                    <p:nvPicPr>
                      <p:cNvPr id="6" name="Object 5"/>
                      <p:cNvPicPr/>
                      <p:nvPr/>
                    </p:nvPicPr>
                    <p:blipFill>
                      <a:blip r:embed="rId4"/>
                      <a:stretch>
                        <a:fillRect/>
                      </a:stretch>
                    </p:blipFill>
                    <p:spPr>
                      <a:xfrm>
                        <a:off x="2255520" y="1690689"/>
                        <a:ext cx="4805680" cy="4760911"/>
                      </a:xfrm>
                      <a:prstGeom prst="rect">
                        <a:avLst/>
                      </a:prstGeom>
                    </p:spPr>
                  </p:pic>
                </p:oleObj>
              </mc:Fallback>
            </mc:AlternateContent>
          </a:graphicData>
        </a:graphic>
      </p:graphicFrame>
    </p:spTree>
    <p:extLst>
      <p:ext uri="{BB962C8B-B14F-4D97-AF65-F5344CB8AC3E}">
        <p14:creationId xmlns:p14="http://schemas.microsoft.com/office/powerpoint/2010/main" val="15489851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Cost Detail</a:t>
            </a: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graphicFrame>
        <p:nvGraphicFramePr>
          <p:cNvPr id="5" name="Object 4"/>
          <p:cNvGraphicFramePr>
            <a:graphicFrameLocks noChangeAspect="1"/>
          </p:cNvGraphicFramePr>
          <p:nvPr>
            <p:extLst/>
          </p:nvPr>
        </p:nvGraphicFramePr>
        <p:xfrm>
          <a:off x="548640" y="1825625"/>
          <a:ext cx="7966710" cy="4351338"/>
        </p:xfrm>
        <a:graphic>
          <a:graphicData uri="http://schemas.openxmlformats.org/presentationml/2006/ole">
            <mc:AlternateContent xmlns:mc="http://schemas.openxmlformats.org/markup-compatibility/2006">
              <mc:Choice xmlns:v="urn:schemas-microsoft-com:vml" Requires="v">
                <p:oleObj spid="_x0000_s2122" name="Acrobat Document" r:id="rId3" imgW="7543649" imgH="5829183" progId="Acrobat.Document.DC">
                  <p:embed/>
                </p:oleObj>
              </mc:Choice>
              <mc:Fallback>
                <p:oleObj name="Acrobat Document" r:id="rId3" imgW="7543649" imgH="5829183" progId="Acrobat.Document.DC">
                  <p:embed/>
                  <p:pic>
                    <p:nvPicPr>
                      <p:cNvPr id="5" name="Object 4"/>
                      <p:cNvPicPr/>
                      <p:nvPr/>
                    </p:nvPicPr>
                    <p:blipFill>
                      <a:blip r:embed="rId4"/>
                      <a:stretch>
                        <a:fillRect/>
                      </a:stretch>
                    </p:blipFill>
                    <p:spPr>
                      <a:xfrm>
                        <a:off x="548640" y="1825625"/>
                        <a:ext cx="7966710" cy="4351338"/>
                      </a:xfrm>
                      <a:prstGeom prst="rect">
                        <a:avLst/>
                      </a:prstGeom>
                    </p:spPr>
                  </p:pic>
                </p:oleObj>
              </mc:Fallback>
            </mc:AlternateContent>
          </a:graphicData>
        </a:graphic>
      </p:graphicFrame>
    </p:spTree>
    <p:extLst>
      <p:ext uri="{BB962C8B-B14F-4D97-AF65-F5344CB8AC3E}">
        <p14:creationId xmlns:p14="http://schemas.microsoft.com/office/powerpoint/2010/main" val="3877363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ASR</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graphicFrame>
        <p:nvGraphicFramePr>
          <p:cNvPr id="6" name="Object 5"/>
          <p:cNvGraphicFramePr>
            <a:graphicFrameLocks noChangeAspect="1"/>
          </p:cNvGraphicFramePr>
          <p:nvPr>
            <p:extLst/>
          </p:nvPr>
        </p:nvGraphicFramePr>
        <p:xfrm>
          <a:off x="285750" y="1825625"/>
          <a:ext cx="4229100" cy="4351338"/>
        </p:xfrm>
        <a:graphic>
          <a:graphicData uri="http://schemas.openxmlformats.org/presentationml/2006/ole">
            <mc:AlternateContent xmlns:mc="http://schemas.openxmlformats.org/markup-compatibility/2006">
              <mc:Choice xmlns:v="urn:schemas-microsoft-com:vml" Requires="v">
                <p:oleObj spid="_x0000_s3218" name="Acrobat Document" r:id="rId3" imgW="7543649" imgH="5829183" progId="Acrobat.Document.DC">
                  <p:embed/>
                </p:oleObj>
              </mc:Choice>
              <mc:Fallback>
                <p:oleObj name="Acrobat Document" r:id="rId3" imgW="7543649" imgH="5829183" progId="Acrobat.Document.DC">
                  <p:embed/>
                  <p:pic>
                    <p:nvPicPr>
                      <p:cNvPr id="6" name="Object 5"/>
                      <p:cNvPicPr/>
                      <p:nvPr/>
                    </p:nvPicPr>
                    <p:blipFill>
                      <a:blip r:embed="rId4"/>
                      <a:stretch>
                        <a:fillRect/>
                      </a:stretch>
                    </p:blipFill>
                    <p:spPr>
                      <a:xfrm>
                        <a:off x="285750" y="1825625"/>
                        <a:ext cx="4229100" cy="4351338"/>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4743450" y="1825625"/>
          <a:ext cx="3771900" cy="4351338"/>
        </p:xfrm>
        <a:graphic>
          <a:graphicData uri="http://schemas.openxmlformats.org/presentationml/2006/ole">
            <mc:AlternateContent xmlns:mc="http://schemas.openxmlformats.org/markup-compatibility/2006">
              <mc:Choice xmlns:v="urn:schemas-microsoft-com:vml" Requires="v">
                <p:oleObj spid="_x0000_s3219" name="Acrobat Document" r:id="rId5" imgW="7543649" imgH="5829183" progId="Acrobat.Document.DC">
                  <p:embed/>
                </p:oleObj>
              </mc:Choice>
              <mc:Fallback>
                <p:oleObj name="Acrobat Document" r:id="rId5" imgW="7543649" imgH="5829183" progId="Acrobat.Document.DC">
                  <p:embed/>
                  <p:pic>
                    <p:nvPicPr>
                      <p:cNvPr id="7" name="Object 6"/>
                      <p:cNvPicPr/>
                      <p:nvPr/>
                    </p:nvPicPr>
                    <p:blipFill>
                      <a:blip r:embed="rId6"/>
                      <a:stretch>
                        <a:fillRect/>
                      </a:stretch>
                    </p:blipFill>
                    <p:spPr>
                      <a:xfrm>
                        <a:off x="4743450" y="1825625"/>
                        <a:ext cx="3771900" cy="4351338"/>
                      </a:xfrm>
                      <a:prstGeom prst="rect">
                        <a:avLst/>
                      </a:prstGeom>
                    </p:spPr>
                  </p:pic>
                </p:oleObj>
              </mc:Fallback>
            </mc:AlternateContent>
          </a:graphicData>
        </a:graphic>
      </p:graphicFrame>
    </p:spTree>
    <p:extLst>
      <p:ext uri="{BB962C8B-B14F-4D97-AF65-F5344CB8AC3E}">
        <p14:creationId xmlns:p14="http://schemas.microsoft.com/office/powerpoint/2010/main" val="36849315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Locations for Backup Documents</a:t>
            </a:r>
          </a:p>
        </p:txBody>
      </p:sp>
      <p:sp>
        <p:nvSpPr>
          <p:cNvPr id="3" name="Content Placeholder 2"/>
          <p:cNvSpPr>
            <a:spLocks noGrp="1"/>
          </p:cNvSpPr>
          <p:nvPr>
            <p:ph sz="half" idx="1"/>
          </p:nvPr>
        </p:nvSpPr>
        <p:spPr>
          <a:xfrm>
            <a:off x="628650" y="1825625"/>
            <a:ext cx="7307036" cy="4351338"/>
          </a:xfrm>
        </p:spPr>
        <p:txBody>
          <a:bodyPr/>
          <a:lstStyle/>
          <a:p>
            <a:r>
              <a:rPr lang="en-US" dirty="0"/>
              <a:t>Cost Detail </a:t>
            </a:r>
          </a:p>
          <a:p>
            <a:pPr lvl="1"/>
            <a:r>
              <a:rPr lang="en-US" sz="2000" dirty="0" err="1"/>
              <a:t>NavBar</a:t>
            </a:r>
            <a:r>
              <a:rPr lang="en-US" sz="2000" dirty="0"/>
              <a:t> &gt; Navigator &gt; BOR Customization &gt;BOR Commitment Accounting &gt; Monthly Project Detail </a:t>
            </a:r>
          </a:p>
          <a:p>
            <a:r>
              <a:rPr lang="en-US" dirty="0"/>
              <a:t>ASR </a:t>
            </a:r>
          </a:p>
          <a:p>
            <a:pPr lvl="1"/>
            <a:r>
              <a:rPr lang="en-US" dirty="0"/>
              <a:t> </a:t>
            </a:r>
            <a:r>
              <a:rPr lang="en-US" dirty="0">
                <a:hlinkClick r:id="rId2"/>
              </a:rPr>
              <a:t>easr.ask@business.gatech.edu</a:t>
            </a:r>
            <a:r>
              <a:rPr lang="en-US" dirty="0"/>
              <a:t> </a:t>
            </a:r>
          </a:p>
          <a:p>
            <a:r>
              <a:rPr lang="en-US" dirty="0"/>
              <a:t>Cost Transfer Form</a:t>
            </a:r>
          </a:p>
          <a:p>
            <a:pPr lvl="1"/>
            <a:r>
              <a:rPr lang="en-US" dirty="0">
                <a:hlinkClick r:id="rId3"/>
              </a:rPr>
              <a:t>http://grants.gatech.edu/standard-forms</a:t>
            </a:r>
            <a:r>
              <a:rPr lang="en-US" dirty="0"/>
              <a:t> </a:t>
            </a:r>
          </a:p>
          <a:p>
            <a:pPr marL="457200" lvl="1" indent="0">
              <a:buNone/>
            </a:pPr>
            <a:endParaRPr lang="en-US" dirty="0"/>
          </a:p>
        </p:txBody>
      </p:sp>
    </p:spTree>
    <p:extLst>
      <p:ext uri="{BB962C8B-B14F-4D97-AF65-F5344CB8AC3E}">
        <p14:creationId xmlns:p14="http://schemas.microsoft.com/office/powerpoint/2010/main" val="8670961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0" y="259197"/>
            <a:ext cx="7886700" cy="1325563"/>
          </a:xfrm>
        </p:spPr>
        <p:txBody>
          <a:bodyPr>
            <a:normAutofit/>
          </a:bodyPr>
          <a:lstStyle/>
          <a:p>
            <a:r>
              <a:rPr lang="en-US" sz="4000" dirty="0"/>
              <a:t>Reasons G&amp;C declines/sends back Cost Transfer</a:t>
            </a:r>
          </a:p>
        </p:txBody>
      </p:sp>
      <p:sp>
        <p:nvSpPr>
          <p:cNvPr id="3" name="Content Placeholder 2"/>
          <p:cNvSpPr>
            <a:spLocks noGrp="1"/>
          </p:cNvSpPr>
          <p:nvPr>
            <p:ph sz="half" idx="1"/>
          </p:nvPr>
        </p:nvSpPr>
        <p:spPr>
          <a:xfrm>
            <a:off x="285750" y="1584760"/>
            <a:ext cx="4211515" cy="4961480"/>
          </a:xfrm>
        </p:spPr>
        <p:txBody>
          <a:bodyPr/>
          <a:lstStyle/>
          <a:p>
            <a:r>
              <a:rPr lang="en-US" dirty="0"/>
              <a:t>Decline</a:t>
            </a:r>
          </a:p>
          <a:p>
            <a:pPr lvl="1"/>
            <a:r>
              <a:rPr lang="en-US" dirty="0"/>
              <a:t>Over 90 days</a:t>
            </a:r>
          </a:p>
          <a:p>
            <a:pPr lvl="1"/>
            <a:r>
              <a:rPr lang="en-US" dirty="0"/>
              <a:t>Expenses are on a State account</a:t>
            </a:r>
          </a:p>
          <a:p>
            <a:pPr lvl="1"/>
            <a:r>
              <a:rPr lang="en-US" dirty="0"/>
              <a:t>“To” grant is already over budget</a:t>
            </a:r>
          </a:p>
          <a:p>
            <a:endParaRPr lang="en-US" dirty="0"/>
          </a:p>
        </p:txBody>
      </p:sp>
      <p:sp>
        <p:nvSpPr>
          <p:cNvPr id="4" name="Content Placeholder 3"/>
          <p:cNvSpPr>
            <a:spLocks noGrp="1"/>
          </p:cNvSpPr>
          <p:nvPr>
            <p:ph sz="half" idx="2"/>
          </p:nvPr>
        </p:nvSpPr>
        <p:spPr>
          <a:xfrm>
            <a:off x="4648200" y="1584760"/>
            <a:ext cx="4210050" cy="4961480"/>
          </a:xfrm>
        </p:spPr>
        <p:txBody>
          <a:bodyPr/>
          <a:lstStyle/>
          <a:p>
            <a:r>
              <a:rPr lang="en-US" dirty="0"/>
              <a:t>Spend Back</a:t>
            </a:r>
          </a:p>
          <a:p>
            <a:pPr lvl="1"/>
            <a:r>
              <a:rPr lang="en-US" dirty="0"/>
              <a:t>Lack of Backup Docs</a:t>
            </a:r>
          </a:p>
          <a:p>
            <a:pPr lvl="1"/>
            <a:r>
              <a:rPr lang="en-US" dirty="0"/>
              <a:t>Lack of Signatures</a:t>
            </a:r>
          </a:p>
          <a:p>
            <a:pPr lvl="1"/>
            <a:r>
              <a:rPr lang="en-US" dirty="0"/>
              <a:t>Weak Explanation on the Cost Detail</a:t>
            </a:r>
          </a:p>
          <a:p>
            <a:pPr lvl="1"/>
            <a:r>
              <a:rPr lang="en-US" dirty="0"/>
              <a:t>Lacks Grant </a:t>
            </a:r>
            <a:r>
              <a:rPr lang="en-US" dirty="0" err="1"/>
              <a:t>Worktags</a:t>
            </a:r>
            <a:endParaRPr lang="en-US" dirty="0"/>
          </a:p>
          <a:p>
            <a:pPr lvl="2"/>
            <a:r>
              <a:rPr lang="en-US" dirty="0"/>
              <a:t>DE to DE</a:t>
            </a:r>
          </a:p>
          <a:p>
            <a:pPr lvl="2"/>
            <a:r>
              <a:rPr lang="en-US" dirty="0"/>
              <a:t>GTF to DE</a:t>
            </a:r>
          </a:p>
          <a:p>
            <a:pPr lvl="2"/>
            <a:endParaRPr lang="en-US" dirty="0"/>
          </a:p>
          <a:p>
            <a:pPr lvl="1"/>
            <a:endParaRPr lang="en-US" dirty="0"/>
          </a:p>
          <a:p>
            <a:pPr lvl="1"/>
            <a:endParaRPr lang="en-US" dirty="0"/>
          </a:p>
        </p:txBody>
      </p:sp>
    </p:spTree>
    <p:extLst>
      <p:ext uri="{BB962C8B-B14F-4D97-AF65-F5344CB8AC3E}">
        <p14:creationId xmlns:p14="http://schemas.microsoft.com/office/powerpoint/2010/main" val="10570111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46194"/>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Gabrielle Slappey </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Project Accounting</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G&amp;C Financial Manager</a:t>
            </a:r>
            <a:r>
              <a:rPr lang="en-US" dirty="0">
                <a:latin typeface="Roboto"/>
                <a:ea typeface="Roboto"/>
                <a:cs typeface="Roboto"/>
              </a:rPr>
              <a:t/>
            </a:r>
            <a:br>
              <a:rPr lang="en-US" dirty="0">
                <a:latin typeface="Roboto"/>
                <a:ea typeface="Roboto"/>
                <a:cs typeface="Roboto"/>
              </a:rPr>
            </a:b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Tree>
    <p:extLst>
      <p:ext uri="{BB962C8B-B14F-4D97-AF65-F5344CB8AC3E}">
        <p14:creationId xmlns:p14="http://schemas.microsoft.com/office/powerpoint/2010/main" val="29687613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Request Framework – </a:t>
            </a:r>
            <a:r>
              <a:rPr lang="en-US" dirty="0" smtClean="0"/>
              <a:t>Create New Request</a:t>
            </a:r>
            <a:endParaRPr lang="en-US" dirty="0"/>
          </a:p>
        </p:txBody>
      </p:sp>
      <p:sp>
        <p:nvSpPr>
          <p:cNvPr id="3" name="Content Placeholder 2"/>
          <p:cNvSpPr>
            <a:spLocks noGrp="1"/>
          </p:cNvSpPr>
          <p:nvPr>
            <p:ph sz="half" idx="1"/>
          </p:nvPr>
        </p:nvSpPr>
        <p:spPr>
          <a:xfrm>
            <a:off x="284285" y="1011382"/>
            <a:ext cx="4211515" cy="5569527"/>
          </a:xfrm>
        </p:spPr>
        <p:txBody>
          <a:bodyPr>
            <a:normAutofit fontScale="77500" lnSpcReduction="20000"/>
          </a:bodyPr>
          <a:lstStyle/>
          <a:p>
            <a:r>
              <a:rPr lang="en-US" dirty="0"/>
              <a:t>Using Create Request allows</a:t>
            </a:r>
          </a:p>
          <a:p>
            <a:pPr lvl="1"/>
            <a:r>
              <a:rPr lang="en-US" dirty="0"/>
              <a:t>Grant attribute changes - grant name, grant status, </a:t>
            </a:r>
            <a:r>
              <a:rPr lang="en-US" dirty="0" smtClean="0"/>
              <a:t>grant manager</a:t>
            </a:r>
            <a:endParaRPr lang="en-US" dirty="0"/>
          </a:p>
          <a:p>
            <a:pPr lvl="1"/>
            <a:r>
              <a:rPr lang="en-US" dirty="0"/>
              <a:t>New award line/grant request</a:t>
            </a:r>
          </a:p>
          <a:p>
            <a:pPr lvl="1"/>
            <a:r>
              <a:rPr lang="en-US" dirty="0"/>
              <a:t>GTRI Interdivisional grant request</a:t>
            </a:r>
          </a:p>
          <a:p>
            <a:pPr lvl="1"/>
            <a:r>
              <a:rPr lang="en-US" dirty="0"/>
              <a:t>Request cash transfers typically related to </a:t>
            </a:r>
            <a:r>
              <a:rPr lang="en-US" dirty="0" smtClean="0"/>
              <a:t>memberships</a:t>
            </a:r>
          </a:p>
          <a:p>
            <a:r>
              <a:rPr lang="en-US" dirty="0" smtClean="0"/>
              <a:t>Maintains a trail of requests in WD</a:t>
            </a:r>
          </a:p>
          <a:p>
            <a:r>
              <a:rPr lang="en-US" dirty="0" smtClean="0"/>
              <a:t>Grant Managers</a:t>
            </a:r>
          </a:p>
          <a:p>
            <a:pPr lvl="1"/>
            <a:r>
              <a:rPr lang="en-US" dirty="0" smtClean="0"/>
              <a:t>For Grant Managers that are leaving the institute, please be sure to complete a Service Now ticket </a:t>
            </a:r>
            <a:r>
              <a:rPr lang="en-US" b="1" dirty="0" smtClean="0"/>
              <a:t>before departure</a:t>
            </a:r>
          </a:p>
          <a:p>
            <a:pPr lvl="1"/>
            <a:r>
              <a:rPr lang="en-US" dirty="0" smtClean="0"/>
              <a:t>Mass changes use Service Now </a:t>
            </a:r>
          </a:p>
          <a:p>
            <a:pPr lvl="1"/>
            <a:r>
              <a:rPr lang="en-US" dirty="0" smtClean="0"/>
              <a:t>One offs (or a handful), use Create Request</a:t>
            </a:r>
          </a:p>
          <a:p>
            <a:pPr lvl="1"/>
            <a:endParaRPr lang="en-US" dirty="0" smtClean="0"/>
          </a:p>
          <a:p>
            <a:pPr lvl="1"/>
            <a:endParaRPr lang="en-US" dirty="0"/>
          </a:p>
        </p:txBody>
      </p:sp>
      <p:pic>
        <p:nvPicPr>
          <p:cNvPr id="6" name="Content Placeholder 5"/>
          <p:cNvPicPr>
            <a:picLocks noGrp="1" noChangeAspect="1"/>
          </p:cNvPicPr>
          <p:nvPr>
            <p:ph sz="half" idx="2"/>
          </p:nvPr>
        </p:nvPicPr>
        <p:blipFill>
          <a:blip r:embed="rId3"/>
          <a:stretch>
            <a:fillRect/>
          </a:stretch>
        </p:blipFill>
        <p:spPr>
          <a:xfrm>
            <a:off x="4848060" y="1367620"/>
            <a:ext cx="3810330" cy="4657748"/>
          </a:xfrm>
          <a:prstGeom prst="rect">
            <a:avLst/>
          </a:prstGeom>
        </p:spPr>
      </p:pic>
    </p:spTree>
    <p:extLst>
      <p:ext uri="{BB962C8B-B14F-4D97-AF65-F5344CB8AC3E}">
        <p14:creationId xmlns:p14="http://schemas.microsoft.com/office/powerpoint/2010/main" val="42356225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Request Framework – New Award Line/Grant </a:t>
            </a:r>
          </a:p>
        </p:txBody>
      </p:sp>
      <p:sp>
        <p:nvSpPr>
          <p:cNvPr id="3" name="Content Placeholder 2"/>
          <p:cNvSpPr>
            <a:spLocks noGrp="1"/>
          </p:cNvSpPr>
          <p:nvPr>
            <p:ph sz="half" idx="1"/>
          </p:nvPr>
        </p:nvSpPr>
        <p:spPr>
          <a:xfrm>
            <a:off x="628649" y="1343891"/>
            <a:ext cx="8090808" cy="4833072"/>
          </a:xfrm>
        </p:spPr>
        <p:txBody>
          <a:bodyPr>
            <a:normAutofit lnSpcReduction="10000"/>
          </a:bodyPr>
          <a:lstStyle/>
          <a:p>
            <a:pPr lvl="0"/>
            <a:r>
              <a:rPr lang="en-US" dirty="0" smtClean="0">
                <a:solidFill>
                  <a:prstClr val="black"/>
                </a:solidFill>
              </a:rPr>
              <a:t>Add </a:t>
            </a:r>
            <a:r>
              <a:rPr lang="en-US" dirty="0">
                <a:solidFill>
                  <a:prstClr val="black"/>
                </a:solidFill>
              </a:rPr>
              <a:t>detailed description of the request</a:t>
            </a:r>
          </a:p>
          <a:p>
            <a:pPr lvl="1"/>
            <a:r>
              <a:rPr lang="en-US" dirty="0">
                <a:solidFill>
                  <a:prstClr val="black"/>
                </a:solidFill>
              </a:rPr>
              <a:t>“This is a Subaward request for the University of Georgia.”</a:t>
            </a:r>
          </a:p>
          <a:p>
            <a:pPr lvl="1"/>
            <a:r>
              <a:rPr lang="en-US" dirty="0">
                <a:solidFill>
                  <a:prstClr val="black"/>
                </a:solidFill>
              </a:rPr>
              <a:t>General Comments is also useful for this </a:t>
            </a:r>
          </a:p>
          <a:p>
            <a:r>
              <a:rPr lang="en-US" dirty="0"/>
              <a:t>Choose the correct Purpose</a:t>
            </a:r>
          </a:p>
          <a:p>
            <a:pPr lvl="1"/>
            <a:r>
              <a:rPr lang="en-US" dirty="0" err="1"/>
              <a:t>Subawards</a:t>
            </a:r>
            <a:r>
              <a:rPr lang="en-US" dirty="0"/>
              <a:t> – External (i.e. University of Georgia)</a:t>
            </a:r>
          </a:p>
          <a:p>
            <a:pPr lvl="1"/>
            <a:r>
              <a:rPr lang="en-US" dirty="0"/>
              <a:t>Internal Collaboration – Internal (i.e. COPI)</a:t>
            </a:r>
          </a:p>
          <a:p>
            <a:r>
              <a:rPr lang="en-US" dirty="0"/>
              <a:t>Important to specify the correct Cost </a:t>
            </a:r>
            <a:r>
              <a:rPr lang="en-US" dirty="0" smtClean="0"/>
              <a:t>Center for </a:t>
            </a:r>
            <a:r>
              <a:rPr lang="en-US" dirty="0"/>
              <a:t>new grant line </a:t>
            </a:r>
          </a:p>
          <a:p>
            <a:pPr lvl="1"/>
            <a:r>
              <a:rPr lang="en-US" dirty="0"/>
              <a:t>New grant will need to be created if incorrect</a:t>
            </a:r>
          </a:p>
          <a:p>
            <a:r>
              <a:rPr lang="en-US" dirty="0"/>
              <a:t>Use the Award number</a:t>
            </a:r>
          </a:p>
          <a:p>
            <a:pPr lvl="1"/>
            <a:r>
              <a:rPr lang="en-US" dirty="0"/>
              <a:t>Not the Prime Grant</a:t>
            </a:r>
          </a:p>
          <a:p>
            <a:pPr marL="457200" lvl="1" indent="0">
              <a:buNone/>
            </a:pPr>
            <a:endParaRPr lang="en-US" dirty="0"/>
          </a:p>
        </p:txBody>
      </p:sp>
    </p:spTree>
    <p:extLst>
      <p:ext uri="{BB962C8B-B14F-4D97-AF65-F5344CB8AC3E}">
        <p14:creationId xmlns:p14="http://schemas.microsoft.com/office/powerpoint/2010/main" val="35114270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Closing PO Obligations</a:t>
            </a:r>
            <a:endParaRPr lang="en-US" dirty="0"/>
          </a:p>
        </p:txBody>
      </p:sp>
      <p:sp>
        <p:nvSpPr>
          <p:cNvPr id="5" name="Content Placeholder 4"/>
          <p:cNvSpPr>
            <a:spLocks noGrp="1"/>
          </p:cNvSpPr>
          <p:nvPr>
            <p:ph idx="1"/>
          </p:nvPr>
        </p:nvSpPr>
        <p:spPr/>
        <p:txBody>
          <a:bodyPr/>
          <a:lstStyle/>
          <a:p>
            <a:r>
              <a:rPr lang="en-US" dirty="0" smtClean="0"/>
              <a:t>Change Order Requisition/Service Now</a:t>
            </a:r>
          </a:p>
          <a:p>
            <a:r>
              <a:rPr lang="en-US" dirty="0" smtClean="0"/>
              <a:t>G&amp;C Analysts typically reach out to departments to initiate the review and action on open obligations</a:t>
            </a:r>
          </a:p>
          <a:p>
            <a:r>
              <a:rPr lang="en-US" dirty="0" smtClean="0"/>
              <a:t>Departments should work with Procurement to close obligations</a:t>
            </a:r>
          </a:p>
          <a:p>
            <a:pPr lvl="1"/>
            <a:r>
              <a:rPr lang="en-US" dirty="0" smtClean="0"/>
              <a:t>If </a:t>
            </a:r>
            <a:r>
              <a:rPr lang="en-US" dirty="0" err="1" smtClean="0"/>
              <a:t>subaward</a:t>
            </a:r>
            <a:r>
              <a:rPr lang="en-US" dirty="0" smtClean="0"/>
              <a:t> is involved, there may need to be coordination and discussion w/OSP </a:t>
            </a:r>
            <a:r>
              <a:rPr lang="en-US" dirty="0" err="1" smtClean="0"/>
              <a:t>Subaward</a:t>
            </a:r>
            <a:r>
              <a:rPr lang="en-US" dirty="0"/>
              <a:t> </a:t>
            </a:r>
            <a:r>
              <a:rPr lang="en-US" dirty="0" smtClean="0"/>
              <a:t>team</a:t>
            </a:r>
          </a:p>
          <a:p>
            <a:pPr marL="0" indent="0">
              <a:buNone/>
            </a:pPr>
            <a:endParaRPr lang="en-US" dirty="0"/>
          </a:p>
        </p:txBody>
      </p:sp>
      <p:pic>
        <p:nvPicPr>
          <p:cNvPr id="6" name="Picture 5" descr="Dollar PNG Transparent Images | PNG Al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3020">
            <a:off x="1015215" y="3803123"/>
            <a:ext cx="3487513" cy="3484368"/>
          </a:xfrm>
          <a:prstGeom prst="rect">
            <a:avLst/>
          </a:prstGeom>
        </p:spPr>
      </p:pic>
    </p:spTree>
    <p:extLst>
      <p:ext uri="{BB962C8B-B14F-4D97-AF65-F5344CB8AC3E}">
        <p14:creationId xmlns:p14="http://schemas.microsoft.com/office/powerpoint/2010/main" val="1240745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92228"/>
            <a:ext cx="8572500" cy="1014761"/>
          </a:xfrm>
        </p:spPr>
        <p:txBody>
          <a:bodyPr>
            <a:normAutofit/>
          </a:bodyPr>
          <a:lstStyle/>
          <a:p>
            <a:pPr algn="ctr"/>
            <a:r>
              <a:rPr lang="en-US" dirty="0">
                <a:latin typeface="Roboto"/>
                <a:ea typeface="Roboto"/>
                <a:cs typeface="Roboto"/>
              </a:rPr>
              <a:t>Workday Grants Reporting</a:t>
            </a:r>
            <a:endParaRPr lang="en-US" sz="3200" dirty="0"/>
          </a:p>
        </p:txBody>
      </p:sp>
      <p:sp>
        <p:nvSpPr>
          <p:cNvPr id="4" name="Title 1"/>
          <p:cNvSpPr txBox="1">
            <a:spLocks/>
          </p:cNvSpPr>
          <p:nvPr/>
        </p:nvSpPr>
        <p:spPr>
          <a:xfrm>
            <a:off x="285750" y="4250234"/>
            <a:ext cx="8572500" cy="2000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400" dirty="0">
              <a:latin typeface="Roboto"/>
              <a:ea typeface="Roboto"/>
              <a:cs typeface="Roboto"/>
            </a:endParaRPr>
          </a:p>
          <a:p>
            <a:pPr algn="ctr"/>
            <a:r>
              <a:rPr lang="en-US" sz="2800" dirty="0">
                <a:latin typeface="Roboto"/>
                <a:ea typeface="Roboto"/>
                <a:cs typeface="Roboto"/>
              </a:rPr>
              <a:t>Serena Simpson</a:t>
            </a:r>
          </a:p>
          <a:p>
            <a:pPr algn="ctr"/>
            <a:r>
              <a:rPr lang="en-US" sz="2000" dirty="0">
                <a:latin typeface="Roboto"/>
                <a:ea typeface="Roboto"/>
                <a:cs typeface="Roboto"/>
              </a:rPr>
              <a:t>Grants and Contracts </a:t>
            </a:r>
            <a:r>
              <a:rPr lang="en-US" sz="2000" dirty="0" smtClean="0">
                <a:latin typeface="Roboto"/>
                <a:ea typeface="Roboto"/>
                <a:cs typeface="Roboto"/>
              </a:rPr>
              <a:t>Accounting, Systems</a:t>
            </a:r>
            <a:endParaRPr lang="en-US" sz="2000" dirty="0">
              <a:latin typeface="Roboto"/>
              <a:ea typeface="Roboto"/>
              <a:cs typeface="Roboto"/>
            </a:endParaRPr>
          </a:p>
          <a:p>
            <a:pPr algn="ctr"/>
            <a:r>
              <a:rPr lang="en-US" sz="2000" dirty="0">
                <a:latin typeface="Roboto"/>
                <a:ea typeface="Roboto"/>
                <a:cs typeface="Roboto"/>
              </a:rPr>
              <a:t>Systems Analyst Lead</a:t>
            </a:r>
          </a:p>
          <a:p>
            <a:pPr algn="ctr"/>
            <a:endParaRPr lang="en-US" sz="2000" dirty="0">
              <a:latin typeface="Roboto"/>
              <a:ea typeface="Roboto"/>
              <a:cs typeface="Roboto"/>
            </a:endParaRPr>
          </a:p>
        </p:txBody>
      </p:sp>
    </p:spTree>
    <p:extLst>
      <p:ext uri="{BB962C8B-B14F-4D97-AF65-F5344CB8AC3E}">
        <p14:creationId xmlns:p14="http://schemas.microsoft.com/office/powerpoint/2010/main" val="1149412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Share Progress Report</a:t>
            </a:r>
            <a:endParaRPr lang="en-US" dirty="0"/>
          </a:p>
        </p:txBody>
      </p:sp>
      <p:sp>
        <p:nvSpPr>
          <p:cNvPr id="3" name="Content Placeholder 2"/>
          <p:cNvSpPr>
            <a:spLocks noGrp="1"/>
          </p:cNvSpPr>
          <p:nvPr>
            <p:ph sz="half" idx="1"/>
          </p:nvPr>
        </p:nvSpPr>
        <p:spPr>
          <a:xfrm>
            <a:off x="284285" y="1215483"/>
            <a:ext cx="4211515" cy="5476262"/>
          </a:xfrm>
        </p:spPr>
        <p:txBody>
          <a:bodyPr>
            <a:normAutofit/>
          </a:bodyPr>
          <a:lstStyle/>
          <a:p>
            <a:r>
              <a:rPr lang="en-US" dirty="0" smtClean="0"/>
              <a:t>Similar to legacy Cost Share Progress Report</a:t>
            </a:r>
          </a:p>
          <a:p>
            <a:pPr marL="285750" indent="-285750"/>
            <a:r>
              <a:rPr lang="en-US" dirty="0"/>
              <a:t>Provides a snapshot of all cost share </a:t>
            </a:r>
            <a:r>
              <a:rPr lang="en-US" dirty="0" smtClean="0"/>
              <a:t>requirements </a:t>
            </a:r>
          </a:p>
          <a:p>
            <a:pPr marL="285750" indent="-285750"/>
            <a:r>
              <a:rPr lang="en-US" dirty="0" smtClean="0"/>
              <a:t>Provides </a:t>
            </a:r>
            <a:r>
              <a:rPr lang="en-US" dirty="0"/>
              <a:t>a comparison of both sponsored portion and cost share </a:t>
            </a:r>
            <a:r>
              <a:rPr lang="en-US" dirty="0" smtClean="0"/>
              <a:t>portion</a:t>
            </a:r>
          </a:p>
          <a:p>
            <a:pPr marL="285750" indent="-285750"/>
            <a:r>
              <a:rPr lang="en-US" dirty="0" smtClean="0"/>
              <a:t>Drillable links that provide further expense detail</a:t>
            </a:r>
          </a:p>
          <a:p>
            <a:pPr marL="0" indent="0">
              <a:buNone/>
            </a:pPr>
            <a:endParaRPr lang="en-US" dirty="0"/>
          </a:p>
          <a:p>
            <a:endParaRPr lang="en-US" b="1" dirty="0"/>
          </a:p>
        </p:txBody>
      </p:sp>
      <p:pic>
        <p:nvPicPr>
          <p:cNvPr id="6" name="Picture 5"/>
          <p:cNvPicPr>
            <a:picLocks noChangeAspect="1"/>
          </p:cNvPicPr>
          <p:nvPr/>
        </p:nvPicPr>
        <p:blipFill>
          <a:blip r:embed="rId2"/>
          <a:stretch>
            <a:fillRect/>
          </a:stretch>
        </p:blipFill>
        <p:spPr>
          <a:xfrm>
            <a:off x="4322618" y="1094509"/>
            <a:ext cx="3925536" cy="5082454"/>
          </a:xfrm>
          <a:prstGeom prst="rect">
            <a:avLst/>
          </a:prstGeom>
        </p:spPr>
      </p:pic>
    </p:spTree>
    <p:extLst>
      <p:ext uri="{BB962C8B-B14F-4D97-AF65-F5344CB8AC3E}">
        <p14:creationId xmlns:p14="http://schemas.microsoft.com/office/powerpoint/2010/main" val="35885496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3742853"/>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Glenn Campopiano</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Project Accounting</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Director of Project Accounting</a:t>
            </a: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
        <p:nvSpPr>
          <p:cNvPr id="4" name="Title 1"/>
          <p:cNvSpPr txBox="1">
            <a:spLocks/>
          </p:cNvSpPr>
          <p:nvPr/>
        </p:nvSpPr>
        <p:spPr>
          <a:xfrm>
            <a:off x="285750" y="1785982"/>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r>
              <a:rPr lang="en-US" dirty="0" smtClean="0">
                <a:latin typeface="Roboto"/>
                <a:ea typeface="Roboto"/>
                <a:cs typeface="Roboto"/>
              </a:rPr>
              <a:t>Project Accounting Topics</a:t>
            </a:r>
            <a:endParaRPr lang="en-US" sz="3300" dirty="0"/>
          </a:p>
        </p:txBody>
      </p:sp>
    </p:spTree>
    <p:extLst>
      <p:ext uri="{BB962C8B-B14F-4D97-AF65-F5344CB8AC3E}">
        <p14:creationId xmlns:p14="http://schemas.microsoft.com/office/powerpoint/2010/main" val="25447155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2961769"/>
            <a:ext cx="8572500" cy="1288465"/>
          </a:xfrm>
        </p:spPr>
        <p:txBody>
          <a:bodyPr>
            <a:normAutofit/>
          </a:bodyPr>
          <a:lstStyle/>
          <a:p>
            <a:pPr marL="457200" lvl="1" indent="0" algn="ctr">
              <a:buNone/>
            </a:pPr>
            <a:r>
              <a:rPr lang="en-US" sz="3600" b="1" dirty="0" smtClean="0">
                <a:solidFill>
                  <a:schemeClr val="accent1">
                    <a:lumMod val="50000"/>
                  </a:schemeClr>
                </a:solidFill>
                <a:latin typeface="Arial" panose="020B0604020202020204" pitchFamily="34" charset="0"/>
                <a:cs typeface="Arial" panose="020B0604020202020204" pitchFamily="34" charset="0"/>
              </a:rPr>
              <a:t>WORKDAY COST SHARE BUDGETS</a:t>
            </a:r>
          </a:p>
          <a:p>
            <a:pPr marL="457200" lvl="1" indent="0" algn="ctr">
              <a:buNone/>
            </a:pPr>
            <a:r>
              <a:rPr lang="en-US" dirty="0" smtClean="0">
                <a:solidFill>
                  <a:schemeClr val="accent1">
                    <a:lumMod val="50000"/>
                  </a:schemeClr>
                </a:solidFill>
                <a:latin typeface="Arial" panose="020B0604020202020204" pitchFamily="34" charset="0"/>
                <a:cs typeface="Arial" panose="020B0604020202020204" pitchFamily="34" charset="0"/>
              </a:rPr>
              <a:t>G&amp;C Process for Loading Cost Share Budgets</a:t>
            </a:r>
            <a:endParaRPr lang="en-US" dirty="0">
              <a:solidFill>
                <a:schemeClr val="accent1">
                  <a:lumMod val="50000"/>
                </a:schemeClr>
              </a:solidFill>
              <a:latin typeface="Arial" panose="020B0604020202020204" pitchFamily="34" charset="0"/>
              <a:cs typeface="Arial" panose="020B0604020202020204" pitchFamily="34" charset="0"/>
            </a:endParaRPr>
          </a:p>
          <a:p>
            <a:pPr marL="457200" lvl="1" indent="0">
              <a:buNone/>
            </a:pPr>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44339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1459345"/>
            <a:ext cx="8572500" cy="4165600"/>
          </a:xfrm>
        </p:spPr>
        <p:txBody>
          <a:bodyPr>
            <a:normAutofit/>
          </a:bodyPr>
          <a:lstStyle/>
          <a:p>
            <a:pPr lvl="1"/>
            <a:r>
              <a:rPr lang="en-US" dirty="0" smtClean="0">
                <a:solidFill>
                  <a:schemeClr val="accent1">
                    <a:lumMod val="50000"/>
                  </a:schemeClr>
                </a:solidFill>
                <a:latin typeface="Arial" panose="020B0604020202020204" pitchFamily="34" charset="0"/>
                <a:cs typeface="Arial" panose="020B0604020202020204" pitchFamily="34" charset="0"/>
              </a:rPr>
              <a:t>Grants </a:t>
            </a:r>
            <a:r>
              <a:rPr lang="en-US" dirty="0">
                <a:solidFill>
                  <a:schemeClr val="accent1">
                    <a:lumMod val="50000"/>
                  </a:schemeClr>
                </a:solidFill>
                <a:latin typeface="Arial" panose="020B0604020202020204" pitchFamily="34" charset="0"/>
                <a:cs typeface="Arial" panose="020B0604020202020204" pitchFamily="34" charset="0"/>
              </a:rPr>
              <a:t>&amp; Contracts Accounting (G&amp;C) is revising the Workday (WD) budget process for state-funded Cost Share (CS) Grant Lines based on the submitted CS budgets in the Office of Sponsored Programs’ Contract Information System (CIS).  </a:t>
            </a:r>
            <a:endParaRPr lang="en-US" dirty="0" smtClean="0">
              <a:solidFill>
                <a:schemeClr val="accent1">
                  <a:lumMod val="50000"/>
                </a:schemeClr>
              </a:solidFill>
              <a:latin typeface="Arial" panose="020B0604020202020204" pitchFamily="34" charset="0"/>
              <a:cs typeface="Arial" panose="020B0604020202020204" pitchFamily="34" charset="0"/>
            </a:endParaRPr>
          </a:p>
          <a:p>
            <a:pPr marL="457200" lvl="1" indent="0">
              <a:buNone/>
            </a:pPr>
            <a:endParaRPr lang="en-US" b="1" dirty="0" smtClean="0">
              <a:solidFill>
                <a:schemeClr val="accent1">
                  <a:lumMod val="50000"/>
                </a:schemeClr>
              </a:solidFill>
              <a:latin typeface="Arial" panose="020B0604020202020204" pitchFamily="34" charset="0"/>
              <a:cs typeface="Arial" panose="020B0604020202020204" pitchFamily="34" charset="0"/>
            </a:endParaRPr>
          </a:p>
          <a:p>
            <a:pPr lvl="1"/>
            <a:r>
              <a:rPr lang="en-US" dirty="0" smtClean="0">
                <a:solidFill>
                  <a:schemeClr val="accent1">
                    <a:lumMod val="50000"/>
                  </a:schemeClr>
                </a:solidFill>
                <a:latin typeface="Arial" panose="020B0604020202020204" pitchFamily="34" charset="0"/>
                <a:cs typeface="Arial" panose="020B0604020202020204" pitchFamily="34" charset="0"/>
              </a:rPr>
              <a:t>G&amp;C </a:t>
            </a:r>
            <a:r>
              <a:rPr lang="en-US" dirty="0">
                <a:solidFill>
                  <a:schemeClr val="accent1">
                    <a:lumMod val="50000"/>
                  </a:schemeClr>
                </a:solidFill>
                <a:latin typeface="Arial" panose="020B0604020202020204" pitchFamily="34" charset="0"/>
                <a:cs typeface="Arial" panose="020B0604020202020204" pitchFamily="34" charset="0"/>
              </a:rPr>
              <a:t>will no longer upload budgets from OneBudget to update cost share budgets in WD. The revised G&amp;C process for creating cost share grant lines and budgets in Workday is as follows:</a:t>
            </a:r>
          </a:p>
          <a:p>
            <a:pPr marL="457200" lvl="1" indent="0">
              <a:buNone/>
            </a:pPr>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36782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701964"/>
            <a:ext cx="8572500" cy="5421745"/>
          </a:xfrm>
        </p:spPr>
        <p:txBody>
          <a:bodyPr>
            <a:normAutofit fontScale="47500" lnSpcReduction="20000"/>
          </a:bodyPr>
          <a:lstStyle/>
          <a:p>
            <a:pPr marL="0" marR="0" lvl="0" indent="0">
              <a:spcBef>
                <a:spcPts val="0"/>
              </a:spcBef>
              <a:spcAft>
                <a:spcPts val="0"/>
              </a:spcAft>
              <a:buNone/>
            </a:pPr>
            <a:r>
              <a:rPr lang="en-US" sz="3800" dirty="0" smtClean="0">
                <a:solidFill>
                  <a:srgbClr val="203864"/>
                </a:solidFill>
                <a:latin typeface="+mn-lt"/>
                <a:ea typeface="Calibri" panose="020F0502020204030204" pitchFamily="34" charset="0"/>
              </a:rPr>
              <a:t>1. When </a:t>
            </a:r>
            <a:r>
              <a:rPr lang="en-US" sz="3800" dirty="0">
                <a:solidFill>
                  <a:srgbClr val="203864"/>
                </a:solidFill>
                <a:latin typeface="+mn-lt"/>
                <a:ea typeface="Calibri" panose="020F0502020204030204" pitchFamily="34" charset="0"/>
              </a:rPr>
              <a:t>a new award is established in WD with a cost share requirement, the cost share budget in CIS will be used to populate the grant line budgets. Award modifications related to CS will be treated </a:t>
            </a:r>
            <a:r>
              <a:rPr lang="en-US" sz="3800" dirty="0" smtClean="0">
                <a:solidFill>
                  <a:srgbClr val="203864"/>
                </a:solidFill>
                <a:latin typeface="+mn-lt"/>
                <a:ea typeface="Calibri" panose="020F0502020204030204" pitchFamily="34" charset="0"/>
              </a:rPr>
              <a:t>similarly.</a:t>
            </a:r>
          </a:p>
          <a:p>
            <a:pPr marL="0" marR="0" lvl="0" indent="0">
              <a:spcBef>
                <a:spcPts val="0"/>
              </a:spcBef>
              <a:spcAft>
                <a:spcPts val="0"/>
              </a:spcAft>
              <a:buNone/>
            </a:pPr>
            <a:endParaRPr lang="en-US" sz="3800" dirty="0" smtClean="0">
              <a:solidFill>
                <a:srgbClr val="203864"/>
              </a:solidFill>
              <a:latin typeface="+mn-lt"/>
              <a:ea typeface="Calibri" panose="020F0502020204030204" pitchFamily="34" charset="0"/>
            </a:endParaRPr>
          </a:p>
          <a:p>
            <a:pPr marL="0" marR="0" lvl="0" indent="0">
              <a:spcBef>
                <a:spcPts val="0"/>
              </a:spcBef>
              <a:spcAft>
                <a:spcPts val="0"/>
              </a:spcAft>
              <a:buNone/>
            </a:pPr>
            <a:r>
              <a:rPr lang="en-US" sz="3800" dirty="0" smtClean="0">
                <a:solidFill>
                  <a:srgbClr val="203864"/>
                </a:solidFill>
                <a:latin typeface="+mn-lt"/>
                <a:ea typeface="Calibri" panose="020F0502020204030204" pitchFamily="34" charset="0"/>
              </a:rPr>
              <a:t>2. The </a:t>
            </a:r>
            <a:r>
              <a:rPr lang="en-US" sz="3800" dirty="0">
                <a:solidFill>
                  <a:srgbClr val="203864"/>
                </a:solidFill>
                <a:latin typeface="+mn-lt"/>
                <a:ea typeface="Calibri" panose="020F0502020204030204" pitchFamily="34" charset="0"/>
              </a:rPr>
              <a:t>unit may choose to transfer state budget direct dollars to the cost share work tag in OneBudget. This does not affect WD Grants; it only revises the unit’s state budget allocations across worktags and helps keep track of their state funds used to meet cost </a:t>
            </a:r>
            <a:r>
              <a:rPr lang="en-US" sz="3800" dirty="0" smtClean="0">
                <a:solidFill>
                  <a:srgbClr val="203864"/>
                </a:solidFill>
                <a:latin typeface="+mn-lt"/>
                <a:ea typeface="Calibri" panose="020F0502020204030204" pitchFamily="34" charset="0"/>
              </a:rPr>
              <a:t>share.</a:t>
            </a:r>
          </a:p>
          <a:p>
            <a:pPr marL="0" marR="0" lvl="0" indent="0">
              <a:spcBef>
                <a:spcPts val="0"/>
              </a:spcBef>
              <a:spcAft>
                <a:spcPts val="0"/>
              </a:spcAft>
              <a:buNone/>
            </a:pPr>
            <a:endParaRPr lang="en-US" sz="3800" dirty="0" smtClean="0">
              <a:solidFill>
                <a:srgbClr val="203864"/>
              </a:solidFill>
              <a:latin typeface="+mn-lt"/>
              <a:ea typeface="Calibri" panose="020F0502020204030204" pitchFamily="34" charset="0"/>
            </a:endParaRPr>
          </a:p>
          <a:p>
            <a:pPr marL="0" marR="0" lvl="0" indent="0">
              <a:spcBef>
                <a:spcPts val="0"/>
              </a:spcBef>
              <a:spcAft>
                <a:spcPts val="0"/>
              </a:spcAft>
              <a:buNone/>
            </a:pPr>
            <a:r>
              <a:rPr lang="en-US" sz="3800" dirty="0" smtClean="0">
                <a:solidFill>
                  <a:srgbClr val="203864"/>
                </a:solidFill>
                <a:latin typeface="+mn-lt"/>
                <a:ea typeface="Calibri" panose="020F0502020204030204" pitchFamily="34" charset="0"/>
              </a:rPr>
              <a:t>3. Revisions </a:t>
            </a:r>
            <a:r>
              <a:rPr lang="en-US" sz="3800" dirty="0">
                <a:solidFill>
                  <a:srgbClr val="203864"/>
                </a:solidFill>
                <a:latin typeface="+mn-lt"/>
                <a:ea typeface="Calibri" panose="020F0502020204030204" pitchFamily="34" charset="0"/>
              </a:rPr>
              <a:t>to cost share budgets in WD will be handled by the unit. The process is the same as revising budgets of sponsored awards in </a:t>
            </a:r>
            <a:r>
              <a:rPr lang="en-US" sz="3800" dirty="0" smtClean="0">
                <a:solidFill>
                  <a:srgbClr val="203864"/>
                </a:solidFill>
                <a:latin typeface="+mn-lt"/>
                <a:ea typeface="Calibri" panose="020F0502020204030204" pitchFamily="34" charset="0"/>
              </a:rPr>
              <a:t>WD.</a:t>
            </a:r>
          </a:p>
          <a:p>
            <a:pPr marL="742950" marR="0" lvl="0" indent="-742950">
              <a:spcBef>
                <a:spcPts val="0"/>
              </a:spcBef>
              <a:spcAft>
                <a:spcPts val="0"/>
              </a:spcAft>
              <a:buFont typeface="+mj-lt"/>
              <a:buAutoNum type="arabicPeriod"/>
            </a:pPr>
            <a:endParaRPr lang="en-US" sz="3800" dirty="0" smtClean="0">
              <a:solidFill>
                <a:srgbClr val="203864"/>
              </a:solidFill>
              <a:latin typeface="+mn-lt"/>
              <a:ea typeface="Calibri" panose="020F0502020204030204" pitchFamily="34" charset="0"/>
            </a:endParaRPr>
          </a:p>
          <a:p>
            <a:pPr marL="0" marR="0" lvl="0" indent="0">
              <a:spcBef>
                <a:spcPts val="0"/>
              </a:spcBef>
              <a:spcAft>
                <a:spcPts val="0"/>
              </a:spcAft>
              <a:buNone/>
            </a:pPr>
            <a:r>
              <a:rPr lang="en-US" sz="3800" dirty="0" smtClean="0">
                <a:solidFill>
                  <a:srgbClr val="203864"/>
                </a:solidFill>
                <a:latin typeface="+mn-lt"/>
                <a:ea typeface="Calibri" panose="020F0502020204030204" pitchFamily="34" charset="0"/>
              </a:rPr>
              <a:t>4. If </a:t>
            </a:r>
            <a:r>
              <a:rPr lang="en-US" sz="3800" dirty="0">
                <a:solidFill>
                  <a:srgbClr val="203864"/>
                </a:solidFill>
                <a:latin typeface="+mn-lt"/>
                <a:ea typeface="Calibri" panose="020F0502020204030204" pitchFamily="34" charset="0"/>
              </a:rPr>
              <a:t>multiple cost share grant lines are desired by a </a:t>
            </a:r>
            <a:r>
              <a:rPr lang="en-US" sz="3800" dirty="0" smtClean="0">
                <a:solidFill>
                  <a:srgbClr val="203864"/>
                </a:solidFill>
                <a:latin typeface="+mn-lt"/>
                <a:ea typeface="Calibri" panose="020F0502020204030204" pitchFamily="34" charset="0"/>
              </a:rPr>
              <a:t>unit (for example, </a:t>
            </a:r>
            <a:r>
              <a:rPr lang="en-US" sz="3800" dirty="0">
                <a:solidFill>
                  <a:srgbClr val="203864"/>
                </a:solidFill>
                <a:latin typeface="+mn-lt"/>
                <a:ea typeface="Calibri" panose="020F0502020204030204" pitchFamily="34" charset="0"/>
              </a:rPr>
              <a:t>sub awards having a cost share </a:t>
            </a:r>
            <a:r>
              <a:rPr lang="en-US" sz="3800" dirty="0" smtClean="0">
                <a:solidFill>
                  <a:srgbClr val="203864"/>
                </a:solidFill>
                <a:latin typeface="+mn-lt"/>
                <a:ea typeface="Calibri" panose="020F0502020204030204" pitchFamily="34" charset="0"/>
              </a:rPr>
              <a:t>requirement), the </a:t>
            </a:r>
            <a:r>
              <a:rPr lang="en-US" sz="3800" dirty="0">
                <a:solidFill>
                  <a:srgbClr val="203864"/>
                </a:solidFill>
                <a:latin typeface="+mn-lt"/>
                <a:ea typeface="Calibri" panose="020F0502020204030204" pitchFamily="34" charset="0"/>
              </a:rPr>
              <a:t>unit will request </a:t>
            </a:r>
            <a:r>
              <a:rPr lang="en-US" sz="3800" dirty="0" smtClean="0">
                <a:solidFill>
                  <a:srgbClr val="203864"/>
                </a:solidFill>
                <a:latin typeface="+mn-lt"/>
                <a:ea typeface="Calibri" panose="020F0502020204030204" pitchFamily="34" charset="0"/>
              </a:rPr>
              <a:t>a new </a:t>
            </a:r>
            <a:r>
              <a:rPr lang="en-US" sz="3800" dirty="0">
                <a:solidFill>
                  <a:srgbClr val="203864"/>
                </a:solidFill>
                <a:latin typeface="+mn-lt"/>
                <a:ea typeface="Calibri" panose="020F0502020204030204" pitchFamily="34" charset="0"/>
              </a:rPr>
              <a:t>award line and then once the Grant worktag is established, perform the required budget transfer from the main to new grant </a:t>
            </a:r>
            <a:r>
              <a:rPr lang="en-US" sz="3800" dirty="0" smtClean="0">
                <a:solidFill>
                  <a:srgbClr val="203864"/>
                </a:solidFill>
                <a:latin typeface="+mn-lt"/>
                <a:ea typeface="Calibri" panose="020F0502020204030204" pitchFamily="34" charset="0"/>
              </a:rPr>
              <a:t>line.</a:t>
            </a:r>
          </a:p>
          <a:p>
            <a:pPr marL="0" marR="0" lvl="0" indent="0">
              <a:spcBef>
                <a:spcPts val="0"/>
              </a:spcBef>
              <a:spcAft>
                <a:spcPts val="0"/>
              </a:spcAft>
              <a:buNone/>
            </a:pPr>
            <a:endParaRPr lang="en-US" sz="3800" dirty="0" smtClean="0">
              <a:solidFill>
                <a:srgbClr val="203864"/>
              </a:solidFill>
              <a:latin typeface="+mn-lt"/>
              <a:ea typeface="Calibri" panose="020F0502020204030204" pitchFamily="34" charset="0"/>
            </a:endParaRPr>
          </a:p>
          <a:p>
            <a:pPr marL="0" marR="0" lvl="0" indent="0">
              <a:spcBef>
                <a:spcPts val="0"/>
              </a:spcBef>
              <a:spcAft>
                <a:spcPts val="0"/>
              </a:spcAft>
              <a:buNone/>
            </a:pPr>
            <a:r>
              <a:rPr lang="en-US" sz="3800" dirty="0" smtClean="0">
                <a:solidFill>
                  <a:srgbClr val="203864"/>
                </a:solidFill>
                <a:latin typeface="+mn-lt"/>
                <a:ea typeface="Calibri" panose="020F0502020204030204" pitchFamily="34" charset="0"/>
              </a:rPr>
              <a:t>5. G&amp;C </a:t>
            </a:r>
            <a:r>
              <a:rPr lang="en-US" sz="3800" dirty="0">
                <a:solidFill>
                  <a:srgbClr val="203864"/>
                </a:solidFill>
                <a:latin typeface="+mn-lt"/>
                <a:ea typeface="Calibri" panose="020F0502020204030204" pitchFamily="34" charset="0"/>
              </a:rPr>
              <a:t>will focus on expenses in cost share grant lines to ensure </a:t>
            </a:r>
            <a:r>
              <a:rPr lang="en-US" sz="3800" dirty="0" smtClean="0">
                <a:solidFill>
                  <a:srgbClr val="203864"/>
                </a:solidFill>
                <a:latin typeface="+mn-lt"/>
                <a:ea typeface="Calibri" panose="020F0502020204030204" pitchFamily="34" charset="0"/>
              </a:rPr>
              <a:t>the unit </a:t>
            </a:r>
            <a:r>
              <a:rPr lang="en-US" sz="3800" dirty="0">
                <a:solidFill>
                  <a:srgbClr val="203864"/>
                </a:solidFill>
                <a:latin typeface="+mn-lt"/>
                <a:ea typeface="Calibri" panose="020F0502020204030204" pitchFamily="34" charset="0"/>
              </a:rPr>
              <a:t>is on track for meeting cost share and for reporting to sponsors. </a:t>
            </a:r>
            <a:r>
              <a:rPr lang="en-US" sz="3800" dirty="0" smtClean="0">
                <a:solidFill>
                  <a:srgbClr val="203864"/>
                </a:solidFill>
                <a:latin typeface="+mn-lt"/>
                <a:ea typeface="Calibri" panose="020F0502020204030204" pitchFamily="34" charset="0"/>
              </a:rPr>
              <a:t>The unit </a:t>
            </a:r>
            <a:r>
              <a:rPr lang="en-US" sz="3800" dirty="0">
                <a:solidFill>
                  <a:srgbClr val="203864"/>
                </a:solidFill>
                <a:latin typeface="+mn-lt"/>
                <a:ea typeface="Calibri" panose="020F0502020204030204" pitchFamily="34" charset="0"/>
              </a:rPr>
              <a:t>is responsible for posting adequate, timely expenses to meet cost </a:t>
            </a:r>
            <a:r>
              <a:rPr lang="en-US" sz="3800" dirty="0" smtClean="0">
                <a:solidFill>
                  <a:srgbClr val="203864"/>
                </a:solidFill>
                <a:latin typeface="+mn-lt"/>
                <a:ea typeface="Calibri" panose="020F0502020204030204" pitchFamily="34" charset="0"/>
              </a:rPr>
              <a:t>share.</a:t>
            </a:r>
          </a:p>
          <a:p>
            <a:pPr marL="0" marR="0" lvl="0" indent="0">
              <a:spcBef>
                <a:spcPts val="0"/>
              </a:spcBef>
              <a:spcAft>
                <a:spcPts val="0"/>
              </a:spcAft>
              <a:buNone/>
            </a:pPr>
            <a:endParaRPr lang="en-US" sz="3800" dirty="0" smtClean="0">
              <a:solidFill>
                <a:srgbClr val="203864"/>
              </a:solidFill>
              <a:latin typeface="+mn-lt"/>
              <a:ea typeface="Calibri" panose="020F0502020204030204" pitchFamily="34" charset="0"/>
            </a:endParaRPr>
          </a:p>
          <a:p>
            <a:pPr marL="0" marR="0" lvl="0" indent="0">
              <a:spcBef>
                <a:spcPts val="0"/>
              </a:spcBef>
              <a:spcAft>
                <a:spcPts val="0"/>
              </a:spcAft>
              <a:buNone/>
            </a:pPr>
            <a:r>
              <a:rPr lang="en-US" sz="3800" dirty="0" smtClean="0">
                <a:solidFill>
                  <a:srgbClr val="203864"/>
                </a:solidFill>
                <a:latin typeface="+mn-lt"/>
                <a:ea typeface="Calibri" panose="020F0502020204030204" pitchFamily="34" charset="0"/>
              </a:rPr>
              <a:t>6. Units </a:t>
            </a:r>
            <a:r>
              <a:rPr lang="en-US" sz="3800" dirty="0">
                <a:solidFill>
                  <a:srgbClr val="203864"/>
                </a:solidFill>
                <a:latin typeface="+mn-lt"/>
                <a:ea typeface="Calibri" panose="020F0502020204030204" pitchFamily="34" charset="0"/>
              </a:rPr>
              <a:t>are encouraged to adhere </a:t>
            </a:r>
            <a:r>
              <a:rPr lang="en-US" sz="3800" dirty="0" smtClean="0">
                <a:solidFill>
                  <a:srgbClr val="203864"/>
                </a:solidFill>
                <a:latin typeface="+mn-lt"/>
                <a:ea typeface="Calibri" panose="020F0502020204030204" pitchFamily="34" charset="0"/>
              </a:rPr>
              <a:t>to the </a:t>
            </a:r>
            <a:r>
              <a:rPr lang="en-US" sz="3800" dirty="0">
                <a:solidFill>
                  <a:srgbClr val="203864"/>
                </a:solidFill>
                <a:latin typeface="+mn-lt"/>
                <a:ea typeface="Calibri" panose="020F0502020204030204" pitchFamily="34" charset="0"/>
              </a:rPr>
              <a:t>budget plan </a:t>
            </a:r>
            <a:r>
              <a:rPr lang="en-US" sz="3800" dirty="0" smtClean="0">
                <a:solidFill>
                  <a:srgbClr val="203864"/>
                </a:solidFill>
                <a:latin typeface="+mn-lt"/>
                <a:ea typeface="Calibri" panose="020F0502020204030204" pitchFamily="34" charset="0"/>
              </a:rPr>
              <a:t>submitted </a:t>
            </a:r>
            <a:r>
              <a:rPr lang="en-US" sz="3800" dirty="0">
                <a:solidFill>
                  <a:srgbClr val="203864"/>
                </a:solidFill>
                <a:latin typeface="+mn-lt"/>
                <a:ea typeface="Calibri" panose="020F0502020204030204" pitchFamily="34" charset="0"/>
              </a:rPr>
              <a:t>to </a:t>
            </a:r>
            <a:r>
              <a:rPr lang="en-US" sz="3800" dirty="0" smtClean="0">
                <a:solidFill>
                  <a:srgbClr val="203864"/>
                </a:solidFill>
                <a:latin typeface="+mn-lt"/>
                <a:ea typeface="Calibri" panose="020F0502020204030204" pitchFamily="34" charset="0"/>
              </a:rPr>
              <a:t>OSP, </a:t>
            </a:r>
            <a:r>
              <a:rPr lang="en-US" sz="3800" dirty="0">
                <a:solidFill>
                  <a:srgbClr val="203864"/>
                </a:solidFill>
                <a:latin typeface="+mn-lt"/>
                <a:ea typeface="Calibri" panose="020F0502020204030204" pitchFamily="34" charset="0"/>
              </a:rPr>
              <a:t>as it has been approved internally and accepted by </a:t>
            </a:r>
            <a:r>
              <a:rPr lang="en-US" sz="3800" dirty="0" smtClean="0">
                <a:solidFill>
                  <a:srgbClr val="203864"/>
                </a:solidFill>
                <a:latin typeface="+mn-lt"/>
                <a:ea typeface="Calibri" panose="020F0502020204030204" pitchFamily="34" charset="0"/>
              </a:rPr>
              <a:t>OSP.</a:t>
            </a:r>
          </a:p>
          <a:p>
            <a:pPr marL="0" marR="0" lvl="0" indent="0">
              <a:spcBef>
                <a:spcPts val="0"/>
              </a:spcBef>
              <a:spcAft>
                <a:spcPts val="0"/>
              </a:spcAft>
              <a:buNone/>
            </a:pPr>
            <a:endParaRPr lang="en-US" sz="3800" dirty="0" smtClean="0">
              <a:solidFill>
                <a:srgbClr val="203864"/>
              </a:solidFill>
              <a:latin typeface="+mn-lt"/>
              <a:ea typeface="Calibri" panose="020F0502020204030204" pitchFamily="34" charset="0"/>
            </a:endParaRPr>
          </a:p>
          <a:p>
            <a:pPr marL="0" marR="0" lvl="0" indent="0">
              <a:spcBef>
                <a:spcPts val="0"/>
              </a:spcBef>
              <a:spcAft>
                <a:spcPts val="0"/>
              </a:spcAft>
              <a:buNone/>
            </a:pPr>
            <a:r>
              <a:rPr lang="en-US" sz="3800" dirty="0" smtClean="0">
                <a:solidFill>
                  <a:srgbClr val="203864"/>
                </a:solidFill>
                <a:latin typeface="+mn-lt"/>
                <a:ea typeface="Calibri" panose="020F0502020204030204" pitchFamily="34" charset="0"/>
              </a:rPr>
              <a:t>7. There </a:t>
            </a:r>
            <a:r>
              <a:rPr lang="en-US" sz="3800" dirty="0">
                <a:solidFill>
                  <a:srgbClr val="203864"/>
                </a:solidFill>
                <a:latin typeface="+mn-lt"/>
                <a:ea typeface="Calibri" panose="020F0502020204030204" pitchFamily="34" charset="0"/>
              </a:rPr>
              <a:t>should </a:t>
            </a:r>
            <a:r>
              <a:rPr lang="en-US" sz="3800" u="sng" dirty="0">
                <a:solidFill>
                  <a:srgbClr val="203864"/>
                </a:solidFill>
                <a:latin typeface="+mn-lt"/>
                <a:ea typeface="Calibri" panose="020F0502020204030204" pitchFamily="34" charset="0"/>
              </a:rPr>
              <a:t>NEVER</a:t>
            </a:r>
            <a:r>
              <a:rPr lang="en-US" sz="3800" dirty="0">
                <a:solidFill>
                  <a:srgbClr val="203864"/>
                </a:solidFill>
                <a:latin typeface="+mn-lt"/>
                <a:ea typeface="Calibri" panose="020F0502020204030204" pitchFamily="34" charset="0"/>
              </a:rPr>
              <a:t> be budget revisions from Sponsor budget lines to CS budget lines or vice versa. Revisions to CS budgets in WD should rarely be needed, except as noted above. </a:t>
            </a:r>
          </a:p>
          <a:p>
            <a:pPr marL="457200" lvl="1" indent="0">
              <a:buNone/>
            </a:pPr>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3127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750" y="4250234"/>
            <a:ext cx="8572500" cy="1212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000" dirty="0"/>
          </a:p>
        </p:txBody>
      </p:sp>
      <p:sp>
        <p:nvSpPr>
          <p:cNvPr id="6" name="Content Placeholder 5"/>
          <p:cNvSpPr>
            <a:spLocks noGrp="1"/>
          </p:cNvSpPr>
          <p:nvPr>
            <p:ph idx="1"/>
          </p:nvPr>
        </p:nvSpPr>
        <p:spPr>
          <a:xfrm>
            <a:off x="285750" y="2309091"/>
            <a:ext cx="8572500" cy="2373745"/>
          </a:xfrm>
        </p:spPr>
        <p:txBody>
          <a:bodyPr>
            <a:normAutofit/>
          </a:bodyPr>
          <a:lstStyle/>
          <a:p>
            <a:pPr marL="0" marR="0" lvl="0" indent="0">
              <a:spcBef>
                <a:spcPts val="0"/>
              </a:spcBef>
              <a:spcAft>
                <a:spcPts val="0"/>
              </a:spcAft>
              <a:buNone/>
            </a:pPr>
            <a:r>
              <a:rPr lang="en-US" sz="2400" dirty="0" smtClean="0">
                <a:solidFill>
                  <a:srgbClr val="203864"/>
                </a:solidFill>
                <a:latin typeface="+mn-lt"/>
                <a:ea typeface="Calibri" panose="020F0502020204030204" pitchFamily="34" charset="0"/>
              </a:rPr>
              <a:t>Cost share </a:t>
            </a:r>
            <a:r>
              <a:rPr lang="en-US" sz="2400" dirty="0">
                <a:solidFill>
                  <a:srgbClr val="203864"/>
                </a:solidFill>
                <a:latin typeface="+mn-lt"/>
                <a:ea typeface="Calibri" panose="020F0502020204030204" pitchFamily="34" charset="0"/>
              </a:rPr>
              <a:t>budgets in WD do not reflect actual funding – the funding is only done through OneBudget like any other state dollar funded worktag. The budgets in WD will help units identify remaining cost share required as expenses post in WD and a CS balance is shown relative to the proposed CS budget. </a:t>
            </a:r>
          </a:p>
          <a:p>
            <a:pPr marL="0" marR="0" lvl="0" indent="0">
              <a:spcBef>
                <a:spcPts val="0"/>
              </a:spcBef>
              <a:spcAft>
                <a:spcPts val="0"/>
              </a:spcAft>
              <a:buNone/>
            </a:pPr>
            <a:endParaRPr lang="en-US" sz="3800" dirty="0" smtClean="0">
              <a:solidFill>
                <a:srgbClr val="203864"/>
              </a:solidFill>
              <a:latin typeface="+mn-lt"/>
              <a:ea typeface="Calibri" panose="020F0502020204030204" pitchFamily="34" charset="0"/>
            </a:endParaRPr>
          </a:p>
          <a:p>
            <a:pPr marL="457200" lvl="1" indent="0">
              <a:buNone/>
            </a:pPr>
            <a:endParaRPr lang="en-US"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4291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46194"/>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Cassandra Belton </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Cost Accounting</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Financial Compliance Program Manager</a:t>
            </a: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Tree>
    <p:extLst>
      <p:ext uri="{BB962C8B-B14F-4D97-AF65-F5344CB8AC3E}">
        <p14:creationId xmlns:p14="http://schemas.microsoft.com/office/powerpoint/2010/main" val="4831370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0" y="259197"/>
            <a:ext cx="7677150" cy="1131453"/>
          </a:xfrm>
        </p:spPr>
        <p:txBody>
          <a:bodyPr>
            <a:normAutofit fontScale="90000"/>
          </a:bodyPr>
          <a:lstStyle/>
          <a:p>
            <a:pPr algn="ctr"/>
            <a:r>
              <a:rPr lang="en-US" dirty="0" smtClean="0"/>
              <a:t>Audit Climate &amp; </a:t>
            </a:r>
            <a:br>
              <a:rPr lang="en-US" dirty="0" smtClean="0"/>
            </a:br>
            <a:r>
              <a:rPr lang="en-US" dirty="0" smtClean="0"/>
              <a:t>Cost Transfers &gt; 90 Days Compliance</a:t>
            </a:r>
            <a:endParaRPr lang="en-US" dirty="0"/>
          </a:p>
        </p:txBody>
      </p:sp>
      <p:sp>
        <p:nvSpPr>
          <p:cNvPr id="3" name="Content Placeholder 2"/>
          <p:cNvSpPr>
            <a:spLocks noGrp="1"/>
          </p:cNvSpPr>
          <p:nvPr>
            <p:ph sz="half" idx="1"/>
          </p:nvPr>
        </p:nvSpPr>
        <p:spPr>
          <a:xfrm>
            <a:off x="285751" y="1584760"/>
            <a:ext cx="4019550" cy="4961480"/>
          </a:xfrm>
          <a:ln>
            <a:solidFill>
              <a:schemeClr val="tx1"/>
            </a:solidFill>
          </a:ln>
        </p:spPr>
        <p:txBody>
          <a:bodyPr>
            <a:normAutofit fontScale="92500" lnSpcReduction="10000"/>
          </a:bodyPr>
          <a:lstStyle/>
          <a:p>
            <a:pPr marL="0" indent="0">
              <a:buNone/>
            </a:pPr>
            <a:r>
              <a:rPr lang="en-US" u="sng" dirty="0" smtClean="0"/>
              <a:t>Audits on the rise in 2020</a:t>
            </a:r>
            <a:endParaRPr lang="en-US" u="sng" dirty="0"/>
          </a:p>
          <a:p>
            <a:r>
              <a:rPr lang="en-US" sz="2600" dirty="0" smtClean="0"/>
              <a:t>6 Sponsor site visits</a:t>
            </a:r>
            <a:endParaRPr lang="en-US" sz="2600" dirty="0"/>
          </a:p>
          <a:p>
            <a:r>
              <a:rPr lang="en-US" sz="2600" dirty="0" smtClean="0"/>
              <a:t>20+ Sub-recipient certifications</a:t>
            </a:r>
            <a:endParaRPr lang="en-US" sz="2600" dirty="0"/>
          </a:p>
          <a:p>
            <a:r>
              <a:rPr lang="en-US" sz="2600" dirty="0" smtClean="0"/>
              <a:t>Focus on internal controls:</a:t>
            </a:r>
          </a:p>
          <a:p>
            <a:pPr lvl="1"/>
            <a:r>
              <a:rPr lang="en-US" dirty="0" smtClean="0"/>
              <a:t>Policies in place &amp; followed</a:t>
            </a:r>
          </a:p>
          <a:p>
            <a:pPr lvl="1"/>
            <a:r>
              <a:rPr lang="en-US" dirty="0" smtClean="0"/>
              <a:t>Adequate review and approval</a:t>
            </a:r>
          </a:p>
          <a:p>
            <a:pPr lvl="1"/>
            <a:r>
              <a:rPr lang="en-US" dirty="0" smtClean="0"/>
              <a:t>Sufficient documentation</a:t>
            </a:r>
          </a:p>
          <a:p>
            <a:pPr lvl="1"/>
            <a:r>
              <a:rPr lang="en-US" dirty="0" smtClean="0"/>
              <a:t>Terms </a:t>
            </a:r>
            <a:r>
              <a:rPr lang="en-US" dirty="0"/>
              <a:t>&amp; </a:t>
            </a:r>
            <a:r>
              <a:rPr lang="en-US" dirty="0" smtClean="0"/>
              <a:t>Conditions </a:t>
            </a:r>
            <a:r>
              <a:rPr lang="en-US" dirty="0"/>
              <a:t>Compliance</a:t>
            </a:r>
          </a:p>
          <a:p>
            <a:pPr lvl="1"/>
            <a:r>
              <a:rPr lang="en-US" dirty="0" smtClean="0"/>
              <a:t>Timely corrections and close-outs</a:t>
            </a:r>
            <a:endParaRPr lang="en-US" dirty="0"/>
          </a:p>
        </p:txBody>
      </p:sp>
      <p:sp>
        <p:nvSpPr>
          <p:cNvPr id="4" name="Content Placeholder 3"/>
          <p:cNvSpPr>
            <a:spLocks noGrp="1"/>
          </p:cNvSpPr>
          <p:nvPr>
            <p:ph sz="half" idx="2"/>
          </p:nvPr>
        </p:nvSpPr>
        <p:spPr>
          <a:xfrm>
            <a:off x="4305301" y="1584760"/>
            <a:ext cx="4552950" cy="4961480"/>
          </a:xfrm>
          <a:ln>
            <a:solidFill>
              <a:schemeClr val="tx1"/>
            </a:solidFill>
          </a:ln>
        </p:spPr>
        <p:txBody>
          <a:bodyPr>
            <a:normAutofit fontScale="92500" lnSpcReduction="10000"/>
          </a:bodyPr>
          <a:lstStyle/>
          <a:p>
            <a:pPr marL="0" indent="0">
              <a:buNone/>
            </a:pPr>
            <a:r>
              <a:rPr lang="en-US" u="sng" dirty="0" smtClean="0"/>
              <a:t>Cost Transfers &gt; 90 Days</a:t>
            </a:r>
            <a:endParaRPr lang="en-US" u="sng" dirty="0"/>
          </a:p>
          <a:p>
            <a:r>
              <a:rPr lang="en-US" sz="2600" dirty="0" smtClean="0"/>
              <a:t>Acceptable Justifications</a:t>
            </a:r>
            <a:endParaRPr lang="en-US" sz="2600" dirty="0"/>
          </a:p>
          <a:p>
            <a:pPr lvl="1"/>
            <a:r>
              <a:rPr lang="en-US" dirty="0" smtClean="0"/>
              <a:t>Delayed award execution</a:t>
            </a:r>
          </a:p>
          <a:p>
            <a:pPr lvl="1"/>
            <a:r>
              <a:rPr lang="en-US" dirty="0" smtClean="0"/>
              <a:t>Specific approval from receiving sponsor</a:t>
            </a:r>
          </a:p>
          <a:p>
            <a:pPr lvl="1"/>
            <a:r>
              <a:rPr lang="en-US" dirty="0" smtClean="0"/>
              <a:t>New award to meet sponsor need where core contract, PI, &amp; SOW are unchanged</a:t>
            </a:r>
          </a:p>
          <a:p>
            <a:pPr lvl="1"/>
            <a:r>
              <a:rPr lang="en-US" dirty="0" smtClean="0"/>
              <a:t>Transfer of allowable costs to a fixed price award </a:t>
            </a:r>
            <a:endParaRPr lang="en-US" dirty="0"/>
          </a:p>
          <a:p>
            <a:r>
              <a:rPr lang="en-US" sz="2600" dirty="0" smtClean="0"/>
              <a:t>90 day count determined once </a:t>
            </a:r>
            <a:r>
              <a:rPr lang="en-US" sz="2600" u="sng" dirty="0" smtClean="0">
                <a:solidFill>
                  <a:srgbClr val="FF0000"/>
                </a:solidFill>
              </a:rPr>
              <a:t>complete</a:t>
            </a:r>
            <a:r>
              <a:rPr lang="en-US" sz="2600" dirty="0" smtClean="0"/>
              <a:t> submission received</a:t>
            </a:r>
            <a:endParaRPr lang="en-US" sz="2600" dirty="0"/>
          </a:p>
          <a:p>
            <a:r>
              <a:rPr lang="en-US" sz="2600" dirty="0" smtClean="0"/>
              <a:t>Attachments for Journals and Adjustments &gt; 90 days</a:t>
            </a:r>
            <a:endParaRPr lang="en-US" sz="2600" dirty="0"/>
          </a:p>
        </p:txBody>
      </p:sp>
    </p:spTree>
    <p:extLst>
      <p:ext uri="{BB962C8B-B14F-4D97-AF65-F5344CB8AC3E}">
        <p14:creationId xmlns:p14="http://schemas.microsoft.com/office/powerpoint/2010/main" val="289360864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46194"/>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Jonathon Jeffries </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Cost Accounting</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Director of Cost Accounting</a:t>
            </a: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Tree>
    <p:extLst>
      <p:ext uri="{BB962C8B-B14F-4D97-AF65-F5344CB8AC3E}">
        <p14:creationId xmlns:p14="http://schemas.microsoft.com/office/powerpoint/2010/main" val="21525169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Shape 1"/>
          <p:cNvSpPr txBox="1"/>
          <p:nvPr/>
        </p:nvSpPr>
        <p:spPr>
          <a:xfrm>
            <a:off x="285660" y="1980154"/>
            <a:ext cx="8572230" cy="4010366"/>
          </a:xfrm>
          <a:prstGeom prst="rect">
            <a:avLst/>
          </a:prstGeom>
          <a:noFill/>
          <a:ln>
            <a:noFill/>
          </a:ln>
        </p:spPr>
        <p:txBody>
          <a:bodyPr>
            <a:noAutofit/>
          </a:bodyPr>
          <a:lstStyle/>
          <a:p>
            <a:pPr>
              <a:lnSpc>
                <a:spcPct val="90000"/>
              </a:lnSpc>
              <a:spcBef>
                <a:spcPts val="751"/>
              </a:spcBef>
            </a:pPr>
            <a:r>
              <a:rPr lang="en-US" sz="2400" b="1" dirty="0">
                <a:latin typeface="Roboto" panose="020B0604020202020204" charset="0"/>
                <a:ea typeface="Roboto" panose="020B0604020202020204" charset="0"/>
                <a:cs typeface="Roboto" panose="020B0604020202020204" charset="0"/>
              </a:rPr>
              <a:t>Goal</a:t>
            </a:r>
            <a:r>
              <a:rPr lang="en-US" sz="2400" dirty="0">
                <a:latin typeface="Roboto" panose="020B0604020202020204" charset="0"/>
                <a:ea typeface="Roboto" panose="020B0604020202020204" charset="0"/>
                <a:cs typeface="Roboto" panose="020B0604020202020204" charset="0"/>
              </a:rPr>
              <a:t>: </a:t>
            </a:r>
            <a:r>
              <a:rPr lang="en-US" sz="2100" dirty="0">
                <a:latin typeface="Roboto" panose="020B0604020202020204" charset="0"/>
                <a:ea typeface="Roboto" panose="020B0604020202020204" charset="0"/>
                <a:cs typeface="Roboto" panose="020B0604020202020204" charset="0"/>
              </a:rPr>
              <a:t>A more sustainable and flexible way to support research cyberinfrastructure </a:t>
            </a:r>
          </a:p>
          <a:p>
            <a:pPr>
              <a:lnSpc>
                <a:spcPct val="90000"/>
              </a:lnSpc>
              <a:spcBef>
                <a:spcPts val="751"/>
              </a:spcBef>
            </a:pPr>
            <a:endParaRPr lang="en-US" sz="2100" dirty="0">
              <a:latin typeface="Roboto" panose="020B0604020202020204" charset="0"/>
              <a:ea typeface="Roboto" panose="020B0604020202020204" charset="0"/>
              <a:cs typeface="Roboto" panose="020B0604020202020204" charset="0"/>
            </a:endParaRPr>
          </a:p>
          <a:p>
            <a:pPr>
              <a:lnSpc>
                <a:spcPct val="90000"/>
              </a:lnSpc>
              <a:spcBef>
                <a:spcPts val="751"/>
              </a:spcBef>
            </a:pPr>
            <a:r>
              <a:rPr lang="en-US" sz="2400" b="1" dirty="0">
                <a:latin typeface="Roboto" panose="020B0604020202020204" charset="0"/>
                <a:ea typeface="Roboto" panose="020B0604020202020204" charset="0"/>
                <a:cs typeface="Roboto" panose="020B0604020202020204" charset="0"/>
              </a:rPr>
              <a:t>Team</a:t>
            </a:r>
            <a:r>
              <a:rPr lang="en-US" sz="2400" dirty="0">
                <a:latin typeface="Roboto" panose="020B0604020202020204" charset="0"/>
                <a:ea typeface="Roboto" panose="020B0604020202020204" charset="0"/>
                <a:cs typeface="Roboto" panose="020B0604020202020204" charset="0"/>
              </a:rPr>
              <a:t>: </a:t>
            </a:r>
            <a:r>
              <a:rPr lang="en-US" sz="2100" dirty="0">
                <a:latin typeface="Roboto" panose="020B0604020202020204" charset="0"/>
                <a:ea typeface="Roboto" panose="020B0604020202020204" charset="0"/>
                <a:cs typeface="Roboto" panose="020B0604020202020204" charset="0"/>
              </a:rPr>
              <a:t>EVPR, OIT (PACE), EVP-A&amp;F, and GTRC</a:t>
            </a:r>
          </a:p>
          <a:p>
            <a:pPr>
              <a:lnSpc>
                <a:spcPct val="90000"/>
              </a:lnSpc>
              <a:spcBef>
                <a:spcPts val="751"/>
              </a:spcBef>
            </a:pPr>
            <a:endParaRPr lang="en-US" sz="2100" dirty="0">
              <a:latin typeface="Roboto" panose="020B0604020202020204" charset="0"/>
              <a:ea typeface="Roboto" panose="020B0604020202020204" charset="0"/>
              <a:cs typeface="Roboto" panose="020B0604020202020204" charset="0"/>
            </a:endParaRPr>
          </a:p>
          <a:p>
            <a:r>
              <a:rPr lang="en-US" sz="2400" b="1" dirty="0">
                <a:latin typeface="Roboto" panose="020B0604020202020204" charset="0"/>
                <a:ea typeface="Roboto" panose="020B0604020202020204" charset="0"/>
                <a:cs typeface="Roboto" panose="020B0604020202020204" charset="0"/>
              </a:rPr>
              <a:t>Who is affected:</a:t>
            </a: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Researchers who leverage PACE services</a:t>
            </a: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Grants and Contracts administrators</a:t>
            </a: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OSP staff</a:t>
            </a: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a:t>
            </a:r>
          </a:p>
        </p:txBody>
      </p:sp>
      <p:sp>
        <p:nvSpPr>
          <p:cNvPr id="253" name="TextShape 2"/>
          <p:cNvSpPr txBox="1"/>
          <p:nvPr/>
        </p:nvSpPr>
        <p:spPr>
          <a:xfrm>
            <a:off x="285660" y="1015511"/>
            <a:ext cx="8572230" cy="911520"/>
          </a:xfrm>
          <a:prstGeom prst="rect">
            <a:avLst/>
          </a:prstGeom>
          <a:noFill/>
          <a:ln>
            <a:noFill/>
          </a:ln>
        </p:spPr>
        <p:txBody>
          <a:bodyPr anchor="ctr">
            <a:normAutofit fontScale="77500" lnSpcReduction="20000"/>
          </a:bodyPr>
          <a:lstStyle/>
          <a:p>
            <a:pPr>
              <a:lnSpc>
                <a:spcPct val="90000"/>
              </a:lnSpc>
              <a:spcBef>
                <a:spcPts val="900"/>
              </a:spcBef>
              <a:spcAft>
                <a:spcPts val="450"/>
              </a:spcAft>
            </a:pPr>
            <a:r>
              <a:rPr lang="en-US" sz="3900" b="1" spc="-1" dirty="0">
                <a:solidFill>
                  <a:srgbClr val="A7934B"/>
                </a:solidFill>
                <a:latin typeface="Roboto"/>
                <a:ea typeface="Roboto"/>
              </a:rPr>
              <a:t>High Performance Computing (HPC) Cost Model</a:t>
            </a:r>
            <a:r>
              <a:rPr lang="en-US" sz="3300" dirty="0"/>
              <a:t/>
            </a:r>
            <a:br>
              <a:rPr lang="en-US" sz="3300" dirty="0"/>
            </a:br>
            <a:r>
              <a:rPr lang="en-US" sz="1950" b="1" u="sng" spc="-1" dirty="0">
                <a:solidFill>
                  <a:srgbClr val="0563C1"/>
                </a:solidFill>
                <a:latin typeface="Roboto"/>
                <a:ea typeface="Roboto"/>
              </a:rPr>
              <a:t>https://pace.gatech.edu/update-gts-research-cyberinfrastructure-cost-model</a:t>
            </a:r>
            <a:endParaRPr lang="en-US" sz="1950" spc="-1" dirty="0">
              <a:solidFill>
                <a:srgbClr val="000000"/>
              </a:solidFill>
            </a:endParaRPr>
          </a:p>
        </p:txBody>
      </p:sp>
    </p:spTree>
    <p:extLst>
      <p:ext uri="{BB962C8B-B14F-4D97-AF65-F5344CB8AC3E}">
        <p14:creationId xmlns:p14="http://schemas.microsoft.com/office/powerpoint/2010/main" val="750169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powerpoint.officeapps.live.com/pods/GetClipboardImage.ashx?Id=2db992e7-4597-47f6-b8a3-d53e263b5933&amp;DC=US4&amp;wdoverrides=GetClipboardImageEnabled: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11" y="692335"/>
            <a:ext cx="9029689" cy="507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0221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Shape 1"/>
          <p:cNvSpPr txBox="1"/>
          <p:nvPr/>
        </p:nvSpPr>
        <p:spPr>
          <a:xfrm>
            <a:off x="285660" y="1942473"/>
            <a:ext cx="8572230" cy="3977849"/>
          </a:xfrm>
          <a:prstGeom prst="rect">
            <a:avLst/>
          </a:prstGeom>
          <a:noFill/>
          <a:ln>
            <a:noFill/>
          </a:ln>
        </p:spPr>
        <p:txBody>
          <a:bodyPr>
            <a:noAutofit/>
          </a:bodyPr>
          <a:lstStyle/>
          <a:p>
            <a:r>
              <a:rPr lang="en-US" sz="2400" b="1" dirty="0">
                <a:latin typeface="Roboto" panose="020B0604020202020204" charset="0"/>
                <a:ea typeface="Roboto" panose="020B0604020202020204" charset="0"/>
                <a:cs typeface="Roboto" panose="020B0604020202020204" charset="0"/>
              </a:rPr>
              <a:t>What is changing:</a:t>
            </a:r>
          </a:p>
          <a:p>
            <a:endParaRPr lang="en-US" sz="2100" b="1" dirty="0">
              <a:latin typeface="Roboto" panose="020B0604020202020204" charset="0"/>
              <a:ea typeface="Roboto" panose="020B0604020202020204" charset="0"/>
              <a:cs typeface="Roboto" panose="020B0604020202020204" charset="0"/>
            </a:endParaRP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Major research cyberinfrastructure (including compute and storage services) will be treated like other core facilities.</a:t>
            </a:r>
          </a:p>
          <a:p>
            <a:endParaRPr lang="en-US" sz="2100" dirty="0">
              <a:latin typeface="Roboto" panose="020B0604020202020204" charset="0"/>
              <a:ea typeface="Roboto" panose="020B0604020202020204" charset="0"/>
              <a:cs typeface="Roboto" panose="020B0604020202020204" charset="0"/>
            </a:endParaRP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PACE transitions from a service that purchases hardware with equipment funds, to a service which operates as a Cost Center. An approved rate study has been completed.</a:t>
            </a:r>
          </a:p>
        </p:txBody>
      </p:sp>
      <p:sp>
        <p:nvSpPr>
          <p:cNvPr id="4" name="TextShape 2"/>
          <p:cNvSpPr txBox="1"/>
          <p:nvPr/>
        </p:nvSpPr>
        <p:spPr>
          <a:xfrm>
            <a:off x="285660" y="857250"/>
            <a:ext cx="8572230" cy="911520"/>
          </a:xfrm>
          <a:prstGeom prst="rect">
            <a:avLst/>
          </a:prstGeom>
          <a:noFill/>
          <a:ln>
            <a:noFill/>
          </a:ln>
        </p:spPr>
        <p:txBody>
          <a:bodyPr anchor="ctr">
            <a:normAutofit fontScale="92500"/>
          </a:bodyPr>
          <a:lstStyle/>
          <a:p>
            <a:pPr>
              <a:lnSpc>
                <a:spcPct val="90000"/>
              </a:lnSpc>
            </a:pPr>
            <a:r>
              <a:rPr lang="en-US" sz="4050" b="1" spc="-1" dirty="0">
                <a:solidFill>
                  <a:srgbClr val="A7934B"/>
                </a:solidFill>
                <a:latin typeface="Roboto"/>
                <a:ea typeface="Roboto"/>
              </a:rPr>
              <a:t>HPC Cost Model</a:t>
            </a:r>
            <a:r>
              <a:rPr lang="en-US" sz="3300" dirty="0"/>
              <a:t/>
            </a:r>
            <a:br>
              <a:rPr lang="en-US" sz="3300" dirty="0"/>
            </a:br>
            <a:r>
              <a:rPr lang="en-US" sz="1950" b="1" u="sng" spc="-1" dirty="0">
                <a:solidFill>
                  <a:srgbClr val="0563C1"/>
                </a:solidFill>
                <a:latin typeface="Roboto"/>
                <a:ea typeface="Roboto"/>
              </a:rPr>
              <a:t>https://pace.gatech.edu/update-gts-research-cyberinfrastructure-cost-model</a:t>
            </a:r>
            <a:endParaRPr lang="en-US" sz="1950" spc="-1" dirty="0">
              <a:solidFill>
                <a:srgbClr val="000000"/>
              </a:solidFill>
            </a:endParaRPr>
          </a:p>
        </p:txBody>
      </p:sp>
    </p:spTree>
    <p:extLst>
      <p:ext uri="{BB962C8B-B14F-4D97-AF65-F5344CB8AC3E}">
        <p14:creationId xmlns:p14="http://schemas.microsoft.com/office/powerpoint/2010/main" val="28136088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Shape 1"/>
          <p:cNvSpPr txBox="1"/>
          <p:nvPr/>
        </p:nvSpPr>
        <p:spPr>
          <a:xfrm>
            <a:off x="285660" y="1859573"/>
            <a:ext cx="8572230" cy="4060749"/>
          </a:xfrm>
          <a:prstGeom prst="rect">
            <a:avLst/>
          </a:prstGeom>
          <a:noFill/>
          <a:ln>
            <a:noFill/>
          </a:ln>
        </p:spPr>
        <p:txBody>
          <a:bodyPr>
            <a:noAutofit/>
          </a:bodyPr>
          <a:lstStyle/>
          <a:p>
            <a:r>
              <a:rPr lang="en-US" sz="2400" b="1" dirty="0">
                <a:latin typeface="Roboto" panose="020B0604020202020204" charset="0"/>
                <a:ea typeface="Roboto" panose="020B0604020202020204" charset="0"/>
                <a:cs typeface="Roboto" panose="020B0604020202020204" charset="0"/>
              </a:rPr>
              <a:t>When will it happen</a:t>
            </a:r>
            <a:r>
              <a:rPr lang="en-US" sz="2400" dirty="0">
                <a:latin typeface="Roboto" panose="020B0604020202020204" charset="0"/>
                <a:ea typeface="Roboto" panose="020B0604020202020204" charset="0"/>
                <a:cs typeface="Roboto" panose="020B0604020202020204" charset="0"/>
              </a:rPr>
              <a:t>: </a:t>
            </a:r>
          </a:p>
          <a:p>
            <a:endParaRPr lang="en-US" sz="2100" dirty="0">
              <a:latin typeface="Roboto" panose="020B0604020202020204" charset="0"/>
              <a:ea typeface="Roboto" panose="020B0604020202020204" charset="0"/>
              <a:cs typeface="Roboto" panose="020B0604020202020204" charset="0"/>
            </a:endParaRP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Plan was approved in December 2020</a:t>
            </a:r>
          </a:p>
          <a:p>
            <a:pPr marL="214313" indent="-214313">
              <a:buFont typeface="Arial" panose="020B0604020202020204" pitchFamily="34" charset="0"/>
              <a:buChar char="•"/>
            </a:pPr>
            <a:endParaRPr lang="en-US" sz="2100" dirty="0">
              <a:latin typeface="Roboto" panose="020B0604020202020204" charset="0"/>
              <a:ea typeface="Roboto" panose="020B0604020202020204" charset="0"/>
              <a:cs typeface="Roboto" panose="020B0604020202020204" charset="0"/>
            </a:endParaRP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The new model coincides with the transition from old equipment in the Rich building to new equipment in the CODA data center</a:t>
            </a:r>
          </a:p>
          <a:p>
            <a:pPr marL="214313" indent="-214313">
              <a:buFont typeface="Arial" panose="020B0604020202020204" pitchFamily="34" charset="0"/>
              <a:buChar char="•"/>
            </a:pPr>
            <a:endParaRPr lang="en-US" sz="2100" dirty="0">
              <a:latin typeface="Roboto" panose="020B0604020202020204" charset="0"/>
              <a:ea typeface="Roboto" panose="020B0604020202020204" charset="0"/>
              <a:cs typeface="Roboto" panose="020B0604020202020204" charset="0"/>
            </a:endParaRP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No billing will occur until at least March 2021</a:t>
            </a:r>
          </a:p>
          <a:p>
            <a:endParaRPr lang="en-US" sz="2100" dirty="0">
              <a:latin typeface="Roboto" panose="020B0604020202020204" charset="0"/>
              <a:ea typeface="Roboto" panose="020B0604020202020204" charset="0"/>
              <a:cs typeface="Roboto" panose="020B0604020202020204" charset="0"/>
            </a:endParaRPr>
          </a:p>
          <a:p>
            <a:r>
              <a:rPr lang="en-US" sz="2100" dirty="0">
                <a:latin typeface="Roboto" panose="020B0604020202020204" charset="0"/>
                <a:ea typeface="Roboto" panose="020B0604020202020204" charset="0"/>
                <a:cs typeface="Roboto" panose="020B0604020202020204" charset="0"/>
              </a:rPr>
              <a:t>PACE is committed to collecting data and feedback regularly and will review the model annually to allow for continuous improvement. </a:t>
            </a:r>
          </a:p>
        </p:txBody>
      </p:sp>
      <p:sp>
        <p:nvSpPr>
          <p:cNvPr id="4" name="TextShape 2"/>
          <p:cNvSpPr txBox="1"/>
          <p:nvPr/>
        </p:nvSpPr>
        <p:spPr>
          <a:xfrm>
            <a:off x="285660" y="857250"/>
            <a:ext cx="8572230" cy="911520"/>
          </a:xfrm>
          <a:prstGeom prst="rect">
            <a:avLst/>
          </a:prstGeom>
          <a:noFill/>
          <a:ln>
            <a:noFill/>
          </a:ln>
        </p:spPr>
        <p:txBody>
          <a:bodyPr anchor="ctr">
            <a:normAutofit fontScale="92500"/>
          </a:bodyPr>
          <a:lstStyle/>
          <a:p>
            <a:pPr>
              <a:lnSpc>
                <a:spcPct val="90000"/>
              </a:lnSpc>
            </a:pPr>
            <a:r>
              <a:rPr lang="en-US" sz="4050" b="1" spc="-1" dirty="0">
                <a:solidFill>
                  <a:srgbClr val="A7934B"/>
                </a:solidFill>
                <a:latin typeface="Roboto"/>
                <a:ea typeface="Roboto"/>
              </a:rPr>
              <a:t>HPC Cost Model</a:t>
            </a:r>
            <a:r>
              <a:rPr lang="en-US" sz="3300" dirty="0"/>
              <a:t/>
            </a:r>
            <a:br>
              <a:rPr lang="en-US" sz="3300" dirty="0"/>
            </a:br>
            <a:r>
              <a:rPr lang="en-US" sz="1950" b="1" u="sng" spc="-1" dirty="0">
                <a:solidFill>
                  <a:srgbClr val="0563C1"/>
                </a:solidFill>
                <a:latin typeface="Roboto"/>
                <a:ea typeface="Roboto"/>
              </a:rPr>
              <a:t>https://pace.gatech.edu/update-gts-research-cyberinfrastructure-cost-model</a:t>
            </a:r>
            <a:endParaRPr lang="en-US" sz="1950" spc="-1" dirty="0">
              <a:solidFill>
                <a:srgbClr val="000000"/>
              </a:solidFill>
            </a:endParaRPr>
          </a:p>
        </p:txBody>
      </p:sp>
    </p:spTree>
    <p:extLst>
      <p:ext uri="{BB962C8B-B14F-4D97-AF65-F5344CB8AC3E}">
        <p14:creationId xmlns:p14="http://schemas.microsoft.com/office/powerpoint/2010/main" val="24340894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Shape 1"/>
          <p:cNvSpPr txBox="1"/>
          <p:nvPr/>
        </p:nvSpPr>
        <p:spPr>
          <a:xfrm>
            <a:off x="285660" y="1829428"/>
            <a:ext cx="8572230" cy="4090895"/>
          </a:xfrm>
          <a:prstGeom prst="rect">
            <a:avLst/>
          </a:prstGeom>
          <a:noFill/>
          <a:ln>
            <a:noFill/>
          </a:ln>
        </p:spPr>
        <p:txBody>
          <a:bodyPr>
            <a:noAutofit/>
          </a:bodyPr>
          <a:lstStyle/>
          <a:p>
            <a:r>
              <a:rPr lang="en-US" sz="2400" b="1" dirty="0">
                <a:latin typeface="Roboto" panose="020B0604020202020204" charset="0"/>
                <a:ea typeface="Roboto" panose="020B0604020202020204" charset="0"/>
                <a:cs typeface="Roboto" panose="020B0604020202020204" charset="0"/>
              </a:rPr>
              <a:t>How it looks to the PIs:</a:t>
            </a:r>
          </a:p>
          <a:p>
            <a:endParaRPr lang="en-US" sz="2100" b="1" dirty="0">
              <a:latin typeface="Roboto" panose="020B0604020202020204" charset="0"/>
              <a:ea typeface="Roboto" panose="020B0604020202020204" charset="0"/>
              <a:cs typeface="Roboto" panose="020B0604020202020204" charset="0"/>
            </a:endParaRPr>
          </a:p>
          <a:p>
            <a:pPr marL="342900" indent="-342900">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In place of specific compute nodes, </a:t>
            </a:r>
            <a:r>
              <a:rPr lang="en-US" sz="2100" b="1" dirty="0">
                <a:latin typeface="Roboto" panose="020B0604020202020204" charset="0"/>
                <a:ea typeface="Roboto" panose="020B0604020202020204" charset="0"/>
                <a:cs typeface="Roboto" panose="020B0604020202020204" charset="0"/>
              </a:rPr>
              <a:t>PIs will receive a corresponding number of credits</a:t>
            </a:r>
            <a:r>
              <a:rPr lang="en-US" sz="2100" dirty="0">
                <a:latin typeface="Roboto" panose="020B0604020202020204" charset="0"/>
                <a:ea typeface="Roboto" panose="020B0604020202020204" charset="0"/>
                <a:cs typeface="Roboto" panose="020B0604020202020204" charset="0"/>
              </a:rPr>
              <a:t> which can be drawn down over the course of a project.  </a:t>
            </a:r>
          </a:p>
          <a:p>
            <a:pPr marL="342900" indent="-342900">
              <a:buFont typeface="Arial" panose="020B0604020202020204" pitchFamily="34" charset="0"/>
              <a:buChar char="•"/>
            </a:pPr>
            <a:endParaRPr lang="en-US" sz="2100" dirty="0">
              <a:latin typeface="Roboto" panose="020B0604020202020204" charset="0"/>
              <a:ea typeface="Roboto" panose="020B0604020202020204" charset="0"/>
              <a:cs typeface="Roboto" panose="020B0604020202020204" charset="0"/>
            </a:endParaRPr>
          </a:p>
          <a:p>
            <a:pPr marL="342900" indent="-342900">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Existing equipment in PACE (Rich Building) converted to an equivalent # of credits available for at least 5 years. </a:t>
            </a:r>
          </a:p>
          <a:p>
            <a:pPr marL="342900" indent="-342900">
              <a:buFont typeface="Arial" panose="020B0604020202020204" pitchFamily="34" charset="0"/>
              <a:buChar char="•"/>
            </a:pPr>
            <a:endParaRPr lang="en-US" sz="2100" dirty="0">
              <a:latin typeface="Roboto" panose="020B0604020202020204" charset="0"/>
              <a:ea typeface="Roboto" panose="020B0604020202020204" charset="0"/>
              <a:cs typeface="Roboto" panose="020B0604020202020204" charset="0"/>
            </a:endParaRPr>
          </a:p>
          <a:p>
            <a:pPr marL="342900" indent="-342900">
              <a:buFont typeface="Arial" panose="020B0604020202020204" pitchFamily="34" charset="0"/>
              <a:buChar char="•"/>
            </a:pPr>
            <a:r>
              <a:rPr lang="en-US" sz="2100" b="1" dirty="0">
                <a:latin typeface="Roboto" panose="020B0604020202020204" charset="0"/>
                <a:ea typeface="Roboto" panose="020B0604020202020204" charset="0"/>
                <a:cs typeface="Roboto" panose="020B0604020202020204" charset="0"/>
              </a:rPr>
              <a:t>The cost of the credits (CPU hours, GPU hours, etc.) is determined by the equivalent cost of the hardware assuming 24/7/353* use for 5 years (*excludes scheduled maintenance).  </a:t>
            </a:r>
          </a:p>
        </p:txBody>
      </p:sp>
      <p:sp>
        <p:nvSpPr>
          <p:cNvPr id="4" name="TextShape 2"/>
          <p:cNvSpPr txBox="1"/>
          <p:nvPr/>
        </p:nvSpPr>
        <p:spPr>
          <a:xfrm>
            <a:off x="285660" y="857250"/>
            <a:ext cx="8572230" cy="911520"/>
          </a:xfrm>
          <a:prstGeom prst="rect">
            <a:avLst/>
          </a:prstGeom>
          <a:noFill/>
          <a:ln>
            <a:noFill/>
          </a:ln>
        </p:spPr>
        <p:txBody>
          <a:bodyPr anchor="ctr">
            <a:normAutofit fontScale="92500"/>
          </a:bodyPr>
          <a:lstStyle/>
          <a:p>
            <a:pPr>
              <a:lnSpc>
                <a:spcPct val="90000"/>
              </a:lnSpc>
            </a:pPr>
            <a:r>
              <a:rPr lang="en-US" sz="4050" b="1" spc="-1" dirty="0">
                <a:solidFill>
                  <a:srgbClr val="A7934B"/>
                </a:solidFill>
                <a:latin typeface="Roboto"/>
                <a:ea typeface="Roboto"/>
              </a:rPr>
              <a:t>HPC Cost Model</a:t>
            </a:r>
            <a:r>
              <a:rPr lang="en-US" sz="3300" dirty="0"/>
              <a:t/>
            </a:r>
            <a:br>
              <a:rPr lang="en-US" sz="3300" dirty="0"/>
            </a:br>
            <a:r>
              <a:rPr lang="en-US" sz="1950" b="1" u="sng" spc="-1" dirty="0">
                <a:solidFill>
                  <a:srgbClr val="0563C1"/>
                </a:solidFill>
                <a:latin typeface="Roboto"/>
                <a:ea typeface="Roboto"/>
              </a:rPr>
              <a:t>https://pace.gatech.edu/update-gts-research-cyberinfrastructure-cost-model</a:t>
            </a:r>
            <a:endParaRPr lang="en-US" sz="1950" spc="-1" dirty="0">
              <a:solidFill>
                <a:srgbClr val="000000"/>
              </a:solidFill>
            </a:endParaRPr>
          </a:p>
        </p:txBody>
      </p:sp>
    </p:spTree>
    <p:extLst>
      <p:ext uri="{BB962C8B-B14F-4D97-AF65-F5344CB8AC3E}">
        <p14:creationId xmlns:p14="http://schemas.microsoft.com/office/powerpoint/2010/main" val="13743406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Shape 1"/>
          <p:cNvSpPr txBox="1"/>
          <p:nvPr/>
        </p:nvSpPr>
        <p:spPr>
          <a:xfrm>
            <a:off x="285660" y="1829428"/>
            <a:ext cx="8572230" cy="4171052"/>
          </a:xfrm>
          <a:prstGeom prst="rect">
            <a:avLst/>
          </a:prstGeom>
          <a:noFill/>
          <a:ln>
            <a:noFill/>
          </a:ln>
        </p:spPr>
        <p:txBody>
          <a:bodyPr>
            <a:noAutofit/>
          </a:bodyPr>
          <a:lstStyle/>
          <a:p>
            <a:r>
              <a:rPr lang="en-US" sz="2400" b="1" dirty="0">
                <a:latin typeface="Roboto" panose="020B0604020202020204" charset="0"/>
                <a:ea typeface="Roboto" panose="020B0604020202020204" charset="0"/>
                <a:cs typeface="Roboto" panose="020B0604020202020204" charset="0"/>
              </a:rPr>
              <a:t>Benefits to researchers</a:t>
            </a:r>
            <a:r>
              <a:rPr lang="en-US" sz="2400" dirty="0">
                <a:latin typeface="Roboto" panose="020B0604020202020204" charset="0"/>
                <a:ea typeface="Roboto" panose="020B0604020202020204" charset="0"/>
                <a:cs typeface="Roboto" panose="020B0604020202020204" charset="0"/>
              </a:rPr>
              <a:t>: </a:t>
            </a: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Researchers will </a:t>
            </a:r>
            <a:r>
              <a:rPr lang="en-US" sz="2100" b="1" dirty="0">
                <a:latin typeface="Roboto" panose="020B0604020202020204" charset="0"/>
                <a:ea typeface="Roboto" panose="020B0604020202020204" charset="0"/>
                <a:cs typeface="Roboto" panose="020B0604020202020204" charset="0"/>
              </a:rPr>
              <a:t>only pay for actual consumption </a:t>
            </a:r>
            <a:r>
              <a:rPr lang="en-US" sz="2100" dirty="0">
                <a:latin typeface="Roboto" panose="020B0604020202020204" charset="0"/>
                <a:ea typeface="Roboto" panose="020B0604020202020204" charset="0"/>
                <a:cs typeface="Roboto" panose="020B0604020202020204" charset="0"/>
              </a:rPr>
              <a:t>– similar to commercial cloud offerings from AWS, Azure, and GCP.</a:t>
            </a: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Researchers have </a:t>
            </a:r>
            <a:r>
              <a:rPr lang="en-US" sz="2100" b="1" dirty="0">
                <a:latin typeface="Roboto" panose="020B0604020202020204" charset="0"/>
                <a:ea typeface="Roboto" panose="020B0604020202020204" charset="0"/>
                <a:cs typeface="Roboto" panose="020B0604020202020204" charset="0"/>
              </a:rPr>
              <a:t>more flexibility to leverage new hardware releases </a:t>
            </a:r>
            <a:r>
              <a:rPr lang="en-US" sz="2100" dirty="0">
                <a:latin typeface="Roboto" panose="020B0604020202020204" charset="0"/>
                <a:ea typeface="Roboto" panose="020B0604020202020204" charset="0"/>
                <a:cs typeface="Roboto" panose="020B0604020202020204" charset="0"/>
              </a:rPr>
              <a:t>instead of being restricted to hardware purchased at a specific point in time. </a:t>
            </a: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PACE team uses capacity/usage planning to </a:t>
            </a:r>
            <a:r>
              <a:rPr lang="en-US" sz="2100" b="1" dirty="0">
                <a:latin typeface="Roboto" panose="020B0604020202020204" charset="0"/>
                <a:ea typeface="Roboto" panose="020B0604020202020204" charset="0"/>
                <a:cs typeface="Roboto" panose="020B0604020202020204" charset="0"/>
              </a:rPr>
              <a:t>make compute cycles available to faculty in days or weeks </a:t>
            </a:r>
            <a:r>
              <a:rPr lang="en-US" sz="2100" dirty="0">
                <a:latin typeface="Roboto" panose="020B0604020202020204" charset="0"/>
                <a:ea typeface="Roboto" panose="020B0604020202020204" charset="0"/>
                <a:cs typeface="Roboto" panose="020B0604020202020204" charset="0"/>
              </a:rPr>
              <a:t>as opposed to waiting for months due to procurement bottlenecks.</a:t>
            </a: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A free tier that provides any PI the equivalent of </a:t>
            </a:r>
            <a:r>
              <a:rPr lang="en-US" sz="2100" b="1" dirty="0">
                <a:latin typeface="Roboto" panose="020B0604020202020204" charset="0"/>
                <a:ea typeface="Roboto" panose="020B0604020202020204" charset="0"/>
                <a:cs typeface="Roboto" panose="020B0604020202020204" charset="0"/>
              </a:rPr>
              <a:t>10,000 CPU-hours on a 192GB compute node and 1 TB of project storage at no cost every month</a:t>
            </a:r>
            <a:r>
              <a:rPr lang="en-US" sz="2100" dirty="0">
                <a:latin typeface="Roboto" panose="020B0604020202020204" charset="0"/>
                <a:ea typeface="Roboto" panose="020B0604020202020204" charset="0"/>
                <a:cs typeface="Roboto" panose="020B0604020202020204" charset="0"/>
              </a:rPr>
              <a:t>. </a:t>
            </a:r>
          </a:p>
        </p:txBody>
      </p:sp>
      <p:sp>
        <p:nvSpPr>
          <p:cNvPr id="4" name="TextShape 2"/>
          <p:cNvSpPr txBox="1"/>
          <p:nvPr/>
        </p:nvSpPr>
        <p:spPr>
          <a:xfrm>
            <a:off x="285660" y="857250"/>
            <a:ext cx="8572230" cy="911520"/>
          </a:xfrm>
          <a:prstGeom prst="rect">
            <a:avLst/>
          </a:prstGeom>
          <a:noFill/>
          <a:ln>
            <a:noFill/>
          </a:ln>
        </p:spPr>
        <p:txBody>
          <a:bodyPr anchor="ctr">
            <a:normAutofit fontScale="92500"/>
          </a:bodyPr>
          <a:lstStyle/>
          <a:p>
            <a:pPr>
              <a:lnSpc>
                <a:spcPct val="90000"/>
              </a:lnSpc>
            </a:pPr>
            <a:r>
              <a:rPr lang="en-US" sz="4050" b="1" spc="-1" dirty="0">
                <a:solidFill>
                  <a:srgbClr val="A7934B"/>
                </a:solidFill>
                <a:latin typeface="Roboto"/>
                <a:ea typeface="Roboto"/>
              </a:rPr>
              <a:t>HPC Cost Model</a:t>
            </a:r>
            <a:r>
              <a:rPr lang="en-US" sz="3300" dirty="0"/>
              <a:t/>
            </a:r>
            <a:br>
              <a:rPr lang="en-US" sz="3300" dirty="0"/>
            </a:br>
            <a:r>
              <a:rPr lang="en-US" sz="1950" b="1" u="sng" spc="-1" dirty="0">
                <a:solidFill>
                  <a:srgbClr val="0563C1"/>
                </a:solidFill>
                <a:latin typeface="Roboto"/>
                <a:ea typeface="Roboto"/>
              </a:rPr>
              <a:t>https://pace.gatech.edu/update-gts-research-cyberinfrastructure-cost-model</a:t>
            </a:r>
            <a:endParaRPr lang="en-US" sz="1950" spc="-1" dirty="0">
              <a:solidFill>
                <a:srgbClr val="000000"/>
              </a:solidFill>
            </a:endParaRPr>
          </a:p>
        </p:txBody>
      </p:sp>
    </p:spTree>
    <p:extLst>
      <p:ext uri="{BB962C8B-B14F-4D97-AF65-F5344CB8AC3E}">
        <p14:creationId xmlns:p14="http://schemas.microsoft.com/office/powerpoint/2010/main" val="15811978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Shape 1"/>
          <p:cNvSpPr txBox="1"/>
          <p:nvPr/>
        </p:nvSpPr>
        <p:spPr>
          <a:xfrm>
            <a:off x="285660" y="1836965"/>
            <a:ext cx="8572230" cy="4083357"/>
          </a:xfrm>
          <a:prstGeom prst="rect">
            <a:avLst/>
          </a:prstGeom>
          <a:noFill/>
          <a:ln>
            <a:noFill/>
          </a:ln>
        </p:spPr>
        <p:txBody>
          <a:bodyPr>
            <a:noAutofit/>
          </a:bodyPr>
          <a:lstStyle/>
          <a:p>
            <a:r>
              <a:rPr lang="en-US" sz="2400" b="1" dirty="0">
                <a:latin typeface="Roboto" panose="020B0604020202020204" charset="0"/>
                <a:ea typeface="Roboto" panose="020B0604020202020204" charset="0"/>
                <a:cs typeface="Roboto" panose="020B0604020202020204" charset="0"/>
              </a:rPr>
              <a:t>Other important points:</a:t>
            </a:r>
          </a:p>
          <a:p>
            <a:endParaRPr lang="en-US" sz="2100" dirty="0">
              <a:latin typeface="Roboto" panose="020B0604020202020204" charset="0"/>
              <a:ea typeface="Roboto" panose="020B0604020202020204" charset="0"/>
              <a:cs typeface="Roboto" panose="020B0604020202020204" charset="0"/>
            </a:endParaRP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We have secured an </a:t>
            </a:r>
            <a:r>
              <a:rPr lang="en-US" sz="2100" b="1" dirty="0">
                <a:latin typeface="Roboto" panose="020B0604020202020204" charset="0"/>
                <a:ea typeface="Roboto" panose="020B0604020202020204" charset="0"/>
                <a:cs typeface="Roboto" panose="020B0604020202020204" charset="0"/>
              </a:rPr>
              <a:t>Indirect Cost Waiver on both PACE services and commercial cloud offerings for at least two years </a:t>
            </a:r>
            <a:r>
              <a:rPr lang="en-US" sz="2100" dirty="0">
                <a:latin typeface="Roboto" panose="020B0604020202020204" charset="0"/>
                <a:ea typeface="Roboto" panose="020B0604020202020204" charset="0"/>
                <a:cs typeface="Roboto" panose="020B0604020202020204" charset="0"/>
              </a:rPr>
              <a:t>to allow us to collect data on the model and see how it is working. </a:t>
            </a:r>
          </a:p>
          <a:p>
            <a:pPr marL="214313" indent="-214313">
              <a:buFont typeface="Arial" panose="020B0604020202020204" pitchFamily="34" charset="0"/>
              <a:buChar char="•"/>
            </a:pPr>
            <a:endParaRPr lang="en-US" sz="2100" dirty="0">
              <a:latin typeface="Roboto" panose="020B0604020202020204" charset="0"/>
              <a:ea typeface="Roboto" panose="020B0604020202020204" charset="0"/>
              <a:cs typeface="Roboto" panose="020B0604020202020204" charset="0"/>
            </a:endParaRP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Similar </a:t>
            </a:r>
            <a:r>
              <a:rPr lang="en-US" sz="2100" b="1" dirty="0">
                <a:latin typeface="Roboto" panose="020B0604020202020204" charset="0"/>
                <a:ea typeface="Roboto" panose="020B0604020202020204" charset="0"/>
                <a:cs typeface="Roboto" panose="020B0604020202020204" charset="0"/>
              </a:rPr>
              <a:t>consumption models have been used successfully at other institutions </a:t>
            </a:r>
            <a:r>
              <a:rPr lang="en-US" sz="2100" dirty="0">
                <a:latin typeface="Roboto" panose="020B0604020202020204" charset="0"/>
                <a:ea typeface="Roboto" panose="020B0604020202020204" charset="0"/>
                <a:cs typeface="Roboto" panose="020B0604020202020204" charset="0"/>
              </a:rPr>
              <a:t>such as Univ. Washington and UCSD, and this approach is also being developed by key sponsors (e.g. NSF’s cloudbank.org).</a:t>
            </a:r>
          </a:p>
        </p:txBody>
      </p:sp>
      <p:sp>
        <p:nvSpPr>
          <p:cNvPr id="4" name="TextShape 2"/>
          <p:cNvSpPr txBox="1"/>
          <p:nvPr/>
        </p:nvSpPr>
        <p:spPr>
          <a:xfrm>
            <a:off x="285660" y="857250"/>
            <a:ext cx="8572230" cy="911520"/>
          </a:xfrm>
          <a:prstGeom prst="rect">
            <a:avLst/>
          </a:prstGeom>
          <a:noFill/>
          <a:ln>
            <a:noFill/>
          </a:ln>
        </p:spPr>
        <p:txBody>
          <a:bodyPr anchor="ctr">
            <a:normAutofit fontScale="92500"/>
          </a:bodyPr>
          <a:lstStyle/>
          <a:p>
            <a:pPr>
              <a:lnSpc>
                <a:spcPct val="90000"/>
              </a:lnSpc>
            </a:pPr>
            <a:r>
              <a:rPr lang="en-US" sz="4050" b="1" spc="-1" dirty="0">
                <a:solidFill>
                  <a:srgbClr val="A7934B"/>
                </a:solidFill>
                <a:latin typeface="Roboto"/>
                <a:ea typeface="Roboto"/>
              </a:rPr>
              <a:t>HPC Cost Model</a:t>
            </a:r>
            <a:r>
              <a:rPr lang="en-US" sz="3300" dirty="0"/>
              <a:t/>
            </a:r>
            <a:br>
              <a:rPr lang="en-US" sz="3300" dirty="0"/>
            </a:br>
            <a:r>
              <a:rPr lang="en-US" sz="1950" b="1" u="sng" spc="-1" dirty="0">
                <a:solidFill>
                  <a:srgbClr val="0563C1"/>
                </a:solidFill>
                <a:latin typeface="Roboto"/>
                <a:ea typeface="Roboto"/>
              </a:rPr>
              <a:t>https://pace.gatech.edu/update-gts-research-cyberinfrastructure-cost-model</a:t>
            </a:r>
            <a:endParaRPr lang="en-US" sz="1950" spc="-1" dirty="0">
              <a:solidFill>
                <a:srgbClr val="000000"/>
              </a:solidFill>
            </a:endParaRPr>
          </a:p>
        </p:txBody>
      </p:sp>
    </p:spTree>
    <p:extLst>
      <p:ext uri="{BB962C8B-B14F-4D97-AF65-F5344CB8AC3E}">
        <p14:creationId xmlns:p14="http://schemas.microsoft.com/office/powerpoint/2010/main" val="29668830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Shape 1"/>
          <p:cNvSpPr txBox="1"/>
          <p:nvPr/>
        </p:nvSpPr>
        <p:spPr>
          <a:xfrm>
            <a:off x="285660" y="1867110"/>
            <a:ext cx="8572230" cy="4098431"/>
          </a:xfrm>
          <a:prstGeom prst="rect">
            <a:avLst/>
          </a:prstGeom>
          <a:noFill/>
          <a:ln>
            <a:noFill/>
          </a:ln>
        </p:spPr>
        <p:txBody>
          <a:bodyPr>
            <a:noAutofit/>
          </a:bodyPr>
          <a:lstStyle/>
          <a:p>
            <a:r>
              <a:rPr lang="en-US" sz="2400" b="1" dirty="0">
                <a:latin typeface="Roboto" panose="020B0604020202020204" charset="0"/>
                <a:ea typeface="Roboto" panose="020B0604020202020204" charset="0"/>
                <a:cs typeface="Roboto" panose="020B0604020202020204" charset="0"/>
              </a:rPr>
              <a:t>Other important points:</a:t>
            </a: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RI only, not GTRI (unless they use PACE)</a:t>
            </a: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This model will also apply to startup funds and matches (</a:t>
            </a:r>
            <a:r>
              <a:rPr lang="en-US" sz="2100" dirty="0" err="1">
                <a:latin typeface="Roboto" panose="020B0604020202020204" charset="0"/>
                <a:ea typeface="Roboto" panose="020B0604020202020204" charset="0"/>
                <a:cs typeface="Roboto" panose="020B0604020202020204" charset="0"/>
              </a:rPr>
              <a:t>ie</a:t>
            </a:r>
            <a:r>
              <a:rPr lang="en-US" sz="2100" dirty="0">
                <a:latin typeface="Roboto" panose="020B0604020202020204" charset="0"/>
                <a:ea typeface="Roboto" panose="020B0604020202020204" charset="0"/>
                <a:cs typeface="Roboto" panose="020B0604020202020204" charset="0"/>
              </a:rPr>
              <a:t> funded with dollars but PI’s will see credits)</a:t>
            </a: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PACE will invoice projects monthly with usage (both compute and storage).</a:t>
            </a: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Storage can be purchased in advance, but compute is paid for after it is consumed. </a:t>
            </a: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A few projects “in flight” may need engagement with program directors</a:t>
            </a: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Standard proposal language being developed</a:t>
            </a:r>
          </a:p>
        </p:txBody>
      </p:sp>
      <p:sp>
        <p:nvSpPr>
          <p:cNvPr id="4" name="TextShape 2"/>
          <p:cNvSpPr txBox="1"/>
          <p:nvPr/>
        </p:nvSpPr>
        <p:spPr>
          <a:xfrm>
            <a:off x="285660" y="857250"/>
            <a:ext cx="8572230" cy="911520"/>
          </a:xfrm>
          <a:prstGeom prst="rect">
            <a:avLst/>
          </a:prstGeom>
          <a:noFill/>
          <a:ln>
            <a:noFill/>
          </a:ln>
        </p:spPr>
        <p:txBody>
          <a:bodyPr anchor="ctr">
            <a:normAutofit fontScale="92500"/>
          </a:bodyPr>
          <a:lstStyle/>
          <a:p>
            <a:pPr>
              <a:lnSpc>
                <a:spcPct val="90000"/>
              </a:lnSpc>
            </a:pPr>
            <a:r>
              <a:rPr lang="en-US" sz="4050" b="1" spc="-1" dirty="0">
                <a:solidFill>
                  <a:srgbClr val="A7934B"/>
                </a:solidFill>
                <a:latin typeface="Roboto"/>
                <a:ea typeface="Roboto"/>
              </a:rPr>
              <a:t>HPC Cost Model</a:t>
            </a:r>
            <a:r>
              <a:rPr lang="en-US" sz="3300" dirty="0"/>
              <a:t/>
            </a:r>
            <a:br>
              <a:rPr lang="en-US" sz="3300" dirty="0"/>
            </a:br>
            <a:r>
              <a:rPr lang="en-US" sz="1950" b="1" u="sng" spc="-1" dirty="0">
                <a:solidFill>
                  <a:srgbClr val="0563C1"/>
                </a:solidFill>
                <a:latin typeface="Roboto"/>
                <a:ea typeface="Roboto"/>
              </a:rPr>
              <a:t>https://pace.gatech.edu/update-gts-research-cyberinfrastructure-cost-model</a:t>
            </a:r>
            <a:endParaRPr lang="en-US" sz="1950" spc="-1" dirty="0">
              <a:solidFill>
                <a:srgbClr val="000000"/>
              </a:solidFill>
            </a:endParaRPr>
          </a:p>
        </p:txBody>
      </p:sp>
    </p:spTree>
    <p:extLst>
      <p:ext uri="{BB962C8B-B14F-4D97-AF65-F5344CB8AC3E}">
        <p14:creationId xmlns:p14="http://schemas.microsoft.com/office/powerpoint/2010/main" val="40231517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Shape 1"/>
          <p:cNvSpPr txBox="1"/>
          <p:nvPr/>
        </p:nvSpPr>
        <p:spPr>
          <a:xfrm>
            <a:off x="285660" y="1897255"/>
            <a:ext cx="8572230" cy="4023068"/>
          </a:xfrm>
          <a:prstGeom prst="rect">
            <a:avLst/>
          </a:prstGeom>
          <a:noFill/>
          <a:ln>
            <a:noFill/>
          </a:ln>
        </p:spPr>
        <p:txBody>
          <a:bodyPr>
            <a:noAutofit/>
          </a:bodyPr>
          <a:lstStyle/>
          <a:p>
            <a:r>
              <a:rPr lang="en-US" sz="2400" b="1" dirty="0">
                <a:latin typeface="Roboto" panose="020B0604020202020204" charset="0"/>
                <a:ea typeface="Roboto" panose="020B0604020202020204" charset="0"/>
                <a:cs typeface="Roboto" panose="020B0604020202020204" charset="0"/>
              </a:rPr>
              <a:t>Other important points:</a:t>
            </a:r>
          </a:p>
          <a:p>
            <a:endParaRPr lang="en-US" sz="2100" b="1" dirty="0">
              <a:latin typeface="Roboto" panose="020B0604020202020204" charset="0"/>
              <a:ea typeface="Roboto" panose="020B0604020202020204" charset="0"/>
              <a:cs typeface="Roboto" panose="020B0604020202020204" charset="0"/>
            </a:endParaRP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There will be a distinct ledger account number for PACE in Workday. PACE also plans to use a distinct journal source.</a:t>
            </a:r>
          </a:p>
          <a:p>
            <a:pPr marL="214313" indent="-214313">
              <a:buFont typeface="Arial" panose="020B0604020202020204" pitchFamily="34" charset="0"/>
              <a:buChar char="•"/>
            </a:pPr>
            <a:endParaRPr lang="en-US" sz="2100" dirty="0">
              <a:latin typeface="Roboto" panose="020B0604020202020204" charset="0"/>
              <a:ea typeface="Roboto" panose="020B0604020202020204" charset="0"/>
              <a:cs typeface="Roboto" panose="020B0604020202020204" charset="0"/>
            </a:endParaRP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Also, distinct account for commercial cloud computing</a:t>
            </a:r>
          </a:p>
          <a:p>
            <a:pPr marL="214313" indent="-214313">
              <a:buFont typeface="Arial" panose="020B0604020202020204" pitchFamily="34" charset="0"/>
              <a:buChar char="•"/>
            </a:pPr>
            <a:endParaRPr lang="en-US" sz="2100" dirty="0">
              <a:latin typeface="Roboto" panose="020B0604020202020204" charset="0"/>
              <a:ea typeface="Roboto" panose="020B0604020202020204" charset="0"/>
              <a:cs typeface="Roboto" panose="020B0604020202020204" charset="0"/>
            </a:endParaRPr>
          </a:p>
          <a:p>
            <a:pPr marL="214313" indent="-214313">
              <a:buFont typeface="Arial" panose="020B0604020202020204" pitchFamily="34" charset="0"/>
              <a:buChar char="•"/>
            </a:pPr>
            <a:r>
              <a:rPr lang="en-US" sz="2100" dirty="0">
                <a:latin typeface="Roboto" panose="020B0604020202020204" charset="0"/>
                <a:ea typeface="Roboto" panose="020B0604020202020204" charset="0"/>
                <a:cs typeface="Roboto" panose="020B0604020202020204" charset="0"/>
              </a:rPr>
              <a:t>These accounts will have the F&amp;A waiver, but can only be used for approved services</a:t>
            </a:r>
          </a:p>
        </p:txBody>
      </p:sp>
      <p:sp>
        <p:nvSpPr>
          <p:cNvPr id="4" name="TextShape 2"/>
          <p:cNvSpPr txBox="1"/>
          <p:nvPr/>
        </p:nvSpPr>
        <p:spPr>
          <a:xfrm>
            <a:off x="285660" y="857250"/>
            <a:ext cx="8572230" cy="911520"/>
          </a:xfrm>
          <a:prstGeom prst="rect">
            <a:avLst/>
          </a:prstGeom>
          <a:noFill/>
          <a:ln>
            <a:noFill/>
          </a:ln>
        </p:spPr>
        <p:txBody>
          <a:bodyPr anchor="ctr">
            <a:normAutofit fontScale="92500"/>
          </a:bodyPr>
          <a:lstStyle/>
          <a:p>
            <a:pPr>
              <a:lnSpc>
                <a:spcPct val="90000"/>
              </a:lnSpc>
            </a:pPr>
            <a:r>
              <a:rPr lang="en-US" sz="4050" b="1" spc="-1" dirty="0">
                <a:solidFill>
                  <a:srgbClr val="A7934B"/>
                </a:solidFill>
                <a:latin typeface="Roboto"/>
                <a:ea typeface="Roboto"/>
              </a:rPr>
              <a:t>HPC Cost Model</a:t>
            </a:r>
            <a:r>
              <a:rPr lang="en-US" sz="3300" dirty="0"/>
              <a:t/>
            </a:r>
            <a:br>
              <a:rPr lang="en-US" sz="3300" dirty="0"/>
            </a:br>
            <a:r>
              <a:rPr lang="en-US" sz="1950" b="1" u="sng" spc="-1" dirty="0">
                <a:solidFill>
                  <a:srgbClr val="0563C1"/>
                </a:solidFill>
                <a:latin typeface="Roboto"/>
                <a:ea typeface="Roboto"/>
              </a:rPr>
              <a:t>https://pace.gatech.edu/update-gts-research-cyberinfrastructure-cost-model</a:t>
            </a:r>
            <a:endParaRPr lang="en-US" sz="1950" spc="-1" dirty="0">
              <a:solidFill>
                <a:srgbClr val="000000"/>
              </a:solidFill>
            </a:endParaRPr>
          </a:p>
        </p:txBody>
      </p:sp>
    </p:spTree>
    <p:extLst>
      <p:ext uri="{BB962C8B-B14F-4D97-AF65-F5344CB8AC3E}">
        <p14:creationId xmlns:p14="http://schemas.microsoft.com/office/powerpoint/2010/main" val="21003533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Shape 1"/>
          <p:cNvSpPr txBox="1"/>
          <p:nvPr/>
        </p:nvSpPr>
        <p:spPr>
          <a:xfrm>
            <a:off x="285660" y="1897255"/>
            <a:ext cx="8572230" cy="4023068"/>
          </a:xfrm>
          <a:prstGeom prst="rect">
            <a:avLst/>
          </a:prstGeom>
          <a:noFill/>
          <a:ln>
            <a:noFill/>
          </a:ln>
        </p:spPr>
        <p:txBody>
          <a:bodyPr>
            <a:noAutofit/>
          </a:bodyPr>
          <a:lstStyle/>
          <a:p>
            <a:r>
              <a:rPr lang="en-US" sz="2400" b="1" dirty="0">
                <a:latin typeface="Roboto" panose="020B0604020202020204" charset="0"/>
                <a:ea typeface="Roboto" panose="020B0604020202020204" charset="0"/>
              </a:rPr>
              <a:t>714128 (SC714128) – Cloud Computing Internal (PACE)</a:t>
            </a:r>
            <a:endParaRPr lang="en-US" sz="2400" dirty="0">
              <a:latin typeface="Roboto" panose="020B0604020202020204" charset="0"/>
              <a:ea typeface="Roboto" panose="020B0604020202020204" charset="0"/>
            </a:endParaRPr>
          </a:p>
          <a:p>
            <a:pPr marL="685800" lvl="1" indent="-342900">
              <a:buFont typeface="Arial" panose="020B0604020202020204" pitchFamily="34" charset="0"/>
              <a:buChar char="•"/>
            </a:pPr>
            <a:r>
              <a:rPr lang="en-US" sz="2100" u="sng" dirty="0">
                <a:solidFill>
                  <a:srgbClr val="000000"/>
                </a:solidFill>
                <a:latin typeface="Roboto" panose="020B0604020202020204" charset="0"/>
                <a:ea typeface="Roboto" panose="020B0604020202020204" charset="0"/>
              </a:rPr>
              <a:t>Internal Account </a:t>
            </a:r>
            <a:r>
              <a:rPr lang="en-US" sz="2100" dirty="0">
                <a:solidFill>
                  <a:srgbClr val="000000"/>
                </a:solidFill>
                <a:latin typeface="Roboto" panose="020B0604020202020204" charset="0"/>
                <a:ea typeface="Roboto" panose="020B0604020202020204" charset="0"/>
              </a:rPr>
              <a:t>will be used by PACE for Internal billing only</a:t>
            </a:r>
            <a:endParaRPr lang="en-US" sz="2100" dirty="0">
              <a:latin typeface="Roboto" panose="020B0604020202020204" charset="0"/>
              <a:ea typeface="Roboto" panose="020B0604020202020204" charset="0"/>
            </a:endParaRPr>
          </a:p>
          <a:p>
            <a:endParaRPr lang="en-US" sz="2400" b="1" dirty="0">
              <a:latin typeface="Roboto" panose="020B0604020202020204" charset="0"/>
              <a:ea typeface="Roboto" panose="020B0604020202020204" charset="0"/>
            </a:endParaRPr>
          </a:p>
          <a:p>
            <a:r>
              <a:rPr lang="en-US" sz="2400" b="1" dirty="0">
                <a:latin typeface="Roboto" panose="020B0604020202020204" charset="0"/>
                <a:ea typeface="Roboto" panose="020B0604020202020204" charset="0"/>
              </a:rPr>
              <a:t>714129 (SC714129) – Cloud Computing External</a:t>
            </a:r>
            <a:r>
              <a:rPr lang="en-US" sz="2400" dirty="0">
                <a:latin typeface="Roboto" panose="020B0604020202020204" charset="0"/>
                <a:ea typeface="Roboto" panose="020B0604020202020204" charset="0"/>
              </a:rPr>
              <a:t> </a:t>
            </a:r>
          </a:p>
          <a:p>
            <a:pPr marL="685800" lvl="1" indent="-342900">
              <a:buFont typeface="Arial" panose="020B0604020202020204" pitchFamily="34" charset="0"/>
              <a:buChar char="•"/>
            </a:pPr>
            <a:r>
              <a:rPr lang="en-US" sz="2100" u="sng" dirty="0">
                <a:solidFill>
                  <a:srgbClr val="000000"/>
                </a:solidFill>
                <a:latin typeface="Roboto" panose="020B0604020202020204" charset="0"/>
                <a:ea typeface="Roboto" panose="020B0604020202020204" charset="0"/>
              </a:rPr>
              <a:t>External Account </a:t>
            </a:r>
            <a:r>
              <a:rPr lang="en-US" sz="2100" dirty="0">
                <a:solidFill>
                  <a:srgbClr val="000000"/>
                </a:solidFill>
                <a:latin typeface="Roboto" panose="020B0604020202020204" charset="0"/>
                <a:ea typeface="Roboto" panose="020B0604020202020204" charset="0"/>
              </a:rPr>
              <a:t>for the purchase of commercial Cloud services such as research storage, managed services, and cloud services through direct contracts with Amazon AWS, Microsoft Azure, and similar vendors. </a:t>
            </a:r>
          </a:p>
        </p:txBody>
      </p:sp>
      <p:sp>
        <p:nvSpPr>
          <p:cNvPr id="4" name="TextShape 2"/>
          <p:cNvSpPr txBox="1"/>
          <p:nvPr/>
        </p:nvSpPr>
        <p:spPr>
          <a:xfrm>
            <a:off x="285660" y="857250"/>
            <a:ext cx="8572230" cy="911520"/>
          </a:xfrm>
          <a:prstGeom prst="rect">
            <a:avLst/>
          </a:prstGeom>
          <a:noFill/>
          <a:ln>
            <a:noFill/>
          </a:ln>
        </p:spPr>
        <p:txBody>
          <a:bodyPr anchor="ctr">
            <a:normAutofit fontScale="92500"/>
          </a:bodyPr>
          <a:lstStyle/>
          <a:p>
            <a:pPr>
              <a:lnSpc>
                <a:spcPct val="90000"/>
              </a:lnSpc>
            </a:pPr>
            <a:r>
              <a:rPr lang="en-US" sz="4050" b="1" spc="-1" dirty="0">
                <a:solidFill>
                  <a:srgbClr val="A7934B"/>
                </a:solidFill>
                <a:latin typeface="Roboto"/>
                <a:ea typeface="Roboto"/>
              </a:rPr>
              <a:t>Workday – HPC New Ledger Accounts</a:t>
            </a:r>
          </a:p>
        </p:txBody>
      </p:sp>
    </p:spTree>
    <p:extLst>
      <p:ext uri="{BB962C8B-B14F-4D97-AF65-F5344CB8AC3E}">
        <p14:creationId xmlns:p14="http://schemas.microsoft.com/office/powerpoint/2010/main" val="32152899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50" y="1768863"/>
            <a:ext cx="8572500" cy="4231887"/>
          </a:xfrm>
        </p:spPr>
        <p:txBody>
          <a:bodyPr>
            <a:normAutofit fontScale="85000" lnSpcReduction="10000"/>
          </a:bodyPr>
          <a:lstStyle/>
          <a:p>
            <a:r>
              <a:rPr lang="en-US" dirty="0" smtClean="0"/>
              <a:t>Proposal </a:t>
            </a:r>
            <a:r>
              <a:rPr lang="en-US" dirty="0"/>
              <a:t>budget from unit/PI includes a line for HPC/cloud computing </a:t>
            </a:r>
            <a:r>
              <a:rPr lang="en-US" dirty="0" smtClean="0"/>
              <a:t>in </a:t>
            </a:r>
            <a:r>
              <a:rPr lang="en-US" dirty="0"/>
              <a:t>direct costs which will be excluded from the F&amp;A </a:t>
            </a:r>
            <a:r>
              <a:rPr lang="en-US" dirty="0" smtClean="0"/>
              <a:t>calculation in the same manner as tuition, equipment and other direct costs are not subject to F&amp;A.</a:t>
            </a:r>
          </a:p>
          <a:p>
            <a:pPr lvl="1"/>
            <a:r>
              <a:rPr lang="en-US" dirty="0" smtClean="0"/>
              <a:t>Most </a:t>
            </a:r>
            <a:r>
              <a:rPr lang="en-US" dirty="0"/>
              <a:t>sponsor budget forms include an “other direct cost” (not to </a:t>
            </a:r>
            <a:r>
              <a:rPr lang="en-US" dirty="0" smtClean="0"/>
              <a:t>be confused </a:t>
            </a:r>
            <a:r>
              <a:rPr lang="en-US" dirty="0"/>
              <a:t>with </a:t>
            </a:r>
            <a:r>
              <a:rPr lang="en-US" dirty="0" smtClean="0"/>
              <a:t>Workday </a:t>
            </a:r>
            <a:r>
              <a:rPr lang="en-US" dirty="0"/>
              <a:t>ODC) and HPC could be accounted for in this category</a:t>
            </a:r>
            <a:r>
              <a:rPr lang="en-US" dirty="0" smtClean="0"/>
              <a:t>.</a:t>
            </a:r>
            <a:r>
              <a:rPr lang="en-US" dirty="0"/>
              <a:t> </a:t>
            </a:r>
            <a:endParaRPr lang="en-US" dirty="0" smtClean="0"/>
          </a:p>
          <a:p>
            <a:pPr lvl="1"/>
            <a:r>
              <a:rPr lang="en-US" dirty="0" smtClean="0"/>
              <a:t>Please </a:t>
            </a:r>
            <a:r>
              <a:rPr lang="en-US" dirty="0"/>
              <a:t>communicate EARLY with your CO, but definitely meeting the </a:t>
            </a:r>
            <a:r>
              <a:rPr lang="en-US" dirty="0" smtClean="0"/>
              <a:t>GT policy of 3-day </a:t>
            </a:r>
            <a:r>
              <a:rPr lang="en-US" dirty="0"/>
              <a:t>submission prior to official sponsor </a:t>
            </a:r>
            <a:r>
              <a:rPr lang="en-US" dirty="0" smtClean="0"/>
              <a:t>deadline.</a:t>
            </a:r>
            <a:endParaRPr lang="en-US" dirty="0"/>
          </a:p>
          <a:p>
            <a:r>
              <a:rPr lang="en-US" dirty="0" smtClean="0"/>
              <a:t>Cost will be </a:t>
            </a:r>
            <a:r>
              <a:rPr lang="en-US" dirty="0"/>
              <a:t>placed on </a:t>
            </a:r>
            <a:r>
              <a:rPr lang="en-US" dirty="0" smtClean="0"/>
              <a:t>Line </a:t>
            </a:r>
            <a:r>
              <a:rPr lang="en-US" dirty="0"/>
              <a:t>#11 in </a:t>
            </a:r>
            <a:r>
              <a:rPr lang="en-US" dirty="0" smtClean="0"/>
              <a:t>CIS </a:t>
            </a:r>
            <a:r>
              <a:rPr lang="en-US" dirty="0"/>
              <a:t>(called Other) along with a comment </a:t>
            </a:r>
            <a:r>
              <a:rPr lang="en-US" dirty="0" smtClean="0"/>
              <a:t>that </a:t>
            </a:r>
            <a:r>
              <a:rPr lang="en-US" dirty="0"/>
              <a:t>it is not burdened with </a:t>
            </a:r>
            <a:r>
              <a:rPr lang="en-US" dirty="0" smtClean="0"/>
              <a:t>F&amp;A.</a:t>
            </a:r>
          </a:p>
          <a:p>
            <a:r>
              <a:rPr lang="en-US" dirty="0" smtClean="0"/>
              <a:t>When </a:t>
            </a:r>
            <a:r>
              <a:rPr lang="en-US" dirty="0"/>
              <a:t>budget comes to </a:t>
            </a:r>
            <a:r>
              <a:rPr lang="en-US" dirty="0" smtClean="0"/>
              <a:t>GCA, </a:t>
            </a:r>
            <a:r>
              <a:rPr lang="en-US" dirty="0"/>
              <a:t>it will be included in the Workday budget as </a:t>
            </a:r>
            <a:r>
              <a:rPr lang="en-US" dirty="0" smtClean="0"/>
              <a:t>the </a:t>
            </a:r>
            <a:r>
              <a:rPr lang="en-US" dirty="0"/>
              <a:t>HPC object </a:t>
            </a:r>
            <a:r>
              <a:rPr lang="en-US" dirty="0" smtClean="0"/>
              <a:t>class.</a:t>
            </a:r>
            <a:endParaRPr lang="en-US" dirty="0"/>
          </a:p>
        </p:txBody>
      </p:sp>
      <p:sp>
        <p:nvSpPr>
          <p:cNvPr id="3" name="Title 2"/>
          <p:cNvSpPr>
            <a:spLocks noGrp="1"/>
          </p:cNvSpPr>
          <p:nvPr>
            <p:ph type="title"/>
          </p:nvPr>
        </p:nvSpPr>
        <p:spPr>
          <a:xfrm>
            <a:off x="285750" y="998313"/>
            <a:ext cx="8572500" cy="761071"/>
          </a:xfrm>
        </p:spPr>
        <p:txBody>
          <a:bodyPr>
            <a:normAutofit/>
          </a:bodyPr>
          <a:lstStyle/>
          <a:p>
            <a:r>
              <a:rPr lang="en-US" sz="3300" dirty="0"/>
              <a:t>Proposal Budget – Initial Details</a:t>
            </a:r>
          </a:p>
        </p:txBody>
      </p:sp>
    </p:spTree>
    <p:extLst>
      <p:ext uri="{BB962C8B-B14F-4D97-AF65-F5344CB8AC3E}">
        <p14:creationId xmlns:p14="http://schemas.microsoft.com/office/powerpoint/2010/main" val="37211270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50" y="1768863"/>
            <a:ext cx="8572500" cy="4231887"/>
          </a:xfrm>
        </p:spPr>
        <p:txBody>
          <a:bodyPr>
            <a:normAutofit fontScale="92500" lnSpcReduction="10000"/>
          </a:bodyPr>
          <a:lstStyle/>
          <a:p>
            <a:pPr marL="0" indent="0">
              <a:buNone/>
            </a:pPr>
            <a:r>
              <a:rPr lang="en-US" dirty="0"/>
              <a:t>More details on how to handle these expenses in your proposal submission and how they will be processed in </a:t>
            </a:r>
            <a:r>
              <a:rPr lang="en-US" dirty="0" smtClean="0"/>
              <a:t>eRouting will </a:t>
            </a:r>
            <a:r>
              <a:rPr lang="en-US" dirty="0"/>
              <a:t>follow ASAP via an announcement in the RAB email listserv and on the GT Research Administrators Network team.  </a:t>
            </a:r>
          </a:p>
          <a:p>
            <a:r>
              <a:rPr lang="en-US" dirty="0" smtClean="0"/>
              <a:t>Until </a:t>
            </a:r>
            <a:r>
              <a:rPr lang="en-US" dirty="0"/>
              <a:t>then: </a:t>
            </a:r>
          </a:p>
          <a:p>
            <a:pPr lvl="1"/>
            <a:r>
              <a:rPr lang="en-US" dirty="0"/>
              <a:t>Please </a:t>
            </a:r>
            <a:r>
              <a:rPr lang="en-US" dirty="0" smtClean="0"/>
              <a:t>communicate EARLY with </a:t>
            </a:r>
            <a:r>
              <a:rPr lang="en-US" dirty="0"/>
              <a:t>your CO that you have included these charges in the proposal so they can help you determine the best way to reflect them in the specific sponsor's budget.  </a:t>
            </a:r>
          </a:p>
          <a:p>
            <a:pPr lvl="1"/>
            <a:r>
              <a:rPr lang="en-US" dirty="0" smtClean="0"/>
              <a:t>If </a:t>
            </a:r>
            <a:r>
              <a:rPr lang="en-US" dirty="0"/>
              <a:t>already submitted in the proposal and awarded, work with your GAC Financial Analyst regarding how it is reflected in Workday.</a:t>
            </a:r>
          </a:p>
        </p:txBody>
      </p:sp>
      <p:sp>
        <p:nvSpPr>
          <p:cNvPr id="3" name="Title 2"/>
          <p:cNvSpPr>
            <a:spLocks noGrp="1"/>
          </p:cNvSpPr>
          <p:nvPr>
            <p:ph type="title"/>
          </p:nvPr>
        </p:nvSpPr>
        <p:spPr>
          <a:xfrm>
            <a:off x="285750" y="998313"/>
            <a:ext cx="8572500" cy="761071"/>
          </a:xfrm>
        </p:spPr>
        <p:txBody>
          <a:bodyPr>
            <a:normAutofit/>
          </a:bodyPr>
          <a:lstStyle/>
          <a:p>
            <a:r>
              <a:rPr lang="en-US" sz="3300" dirty="0"/>
              <a:t>Proposal Budget – IMPORTANT NOTE</a:t>
            </a:r>
          </a:p>
        </p:txBody>
      </p:sp>
    </p:spTree>
    <p:extLst>
      <p:ext uri="{BB962C8B-B14F-4D97-AF65-F5344CB8AC3E}">
        <p14:creationId xmlns:p14="http://schemas.microsoft.com/office/powerpoint/2010/main" val="33288502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BEB44D29EDD04CB9097BA75913CB89" ma:contentTypeVersion="12" ma:contentTypeDescription="Create a new document." ma:contentTypeScope="" ma:versionID="47aa165440c9264a310db60ddf025054">
  <xsd:schema xmlns:xsd="http://www.w3.org/2001/XMLSchema" xmlns:xs="http://www.w3.org/2001/XMLSchema" xmlns:p="http://schemas.microsoft.com/office/2006/metadata/properties" xmlns:ns3="d161d792-62b2-4f41-ac3a-333a77a120fb" xmlns:ns4="204af650-b4c7-458d-b0d8-872510ed4c10" targetNamespace="http://schemas.microsoft.com/office/2006/metadata/properties" ma:root="true" ma:fieldsID="6452128c7d074a9e964e11129f0a98fd" ns3:_="" ns4:_="">
    <xsd:import namespace="d161d792-62b2-4f41-ac3a-333a77a120fb"/>
    <xsd:import namespace="204af650-b4c7-458d-b0d8-872510ed4c1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61d792-62b2-4f41-ac3a-333a77a120f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4af650-b4c7-458d-b0d8-872510ed4c1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7338D3F-54E0-4D15-AE49-F53FEEC92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61d792-62b2-4f41-ac3a-333a77a120fb"/>
    <ds:schemaRef ds:uri="204af650-b4c7-458d-b0d8-872510ed4c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9165FB-ADE2-44FC-8314-EDA917EDD9A3}">
  <ds:schemaRefs>
    <ds:schemaRef ds:uri="http://schemas.microsoft.com/sharepoint/v3/contenttype/forms"/>
  </ds:schemaRefs>
</ds:datastoreItem>
</file>

<file path=customXml/itemProps3.xml><?xml version="1.0" encoding="utf-8"?>
<ds:datastoreItem xmlns:ds="http://schemas.openxmlformats.org/officeDocument/2006/customXml" ds:itemID="{6AB95510-388F-4B54-A042-E81080784286}">
  <ds:schemaRefs>
    <ds:schemaRef ds:uri="http://purl.org/dc/elements/1.1/"/>
    <ds:schemaRef ds:uri="d161d792-62b2-4f41-ac3a-333a77a120fb"/>
    <ds:schemaRef ds:uri="http://schemas.microsoft.com/office/2006/documentManagement/types"/>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204af650-b4c7-458d-b0d8-872510ed4c1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2015_editable_slide_template</Template>
  <TotalTime>21350</TotalTime>
  <Words>4941</Words>
  <Application>Microsoft Office PowerPoint</Application>
  <PresentationFormat>On-screen Show (4:3)</PresentationFormat>
  <Paragraphs>595</Paragraphs>
  <Slides>101</Slides>
  <Notes>51</Notes>
  <HiddenSlides>0</HiddenSlides>
  <MMClips>2</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2</vt:i4>
      </vt:variant>
      <vt:variant>
        <vt:lpstr>Slide Titles</vt:lpstr>
      </vt:variant>
      <vt:variant>
        <vt:i4>101</vt:i4>
      </vt:variant>
    </vt:vector>
  </HeadingPairs>
  <TitlesOfParts>
    <vt:vector size="114" baseType="lpstr">
      <vt:lpstr>Roboto Condensed Light</vt:lpstr>
      <vt:lpstr>Calibri</vt:lpstr>
      <vt:lpstr>Arial</vt:lpstr>
      <vt:lpstr>Lucida Grande</vt:lpstr>
      <vt:lpstr>Roboto Light</vt:lpstr>
      <vt:lpstr>Roboto</vt:lpstr>
      <vt:lpstr>Custom Design</vt:lpstr>
      <vt:lpstr>1_Custom Design</vt:lpstr>
      <vt:lpstr>2_Custom Design</vt:lpstr>
      <vt:lpstr>White Main</vt:lpstr>
      <vt:lpstr>3_Custom Design</vt:lpstr>
      <vt:lpstr>Worksheet</vt:lpstr>
      <vt:lpstr>Acrobat Document</vt:lpstr>
      <vt:lpstr>The Latest Buzz with G&amp;C Accounting</vt:lpstr>
      <vt:lpstr> Serena Simpson Systems Analyst Lead  </vt:lpstr>
      <vt:lpstr>Agenda </vt:lpstr>
      <vt:lpstr> Josh Rosenberg Senior Director of Grants &amp; Contracts Accounting  </vt:lpstr>
      <vt:lpstr>Grants and Contracts Accounting – Who We Are</vt:lpstr>
      <vt:lpstr>Grants and Contracts Accounting Website</vt:lpstr>
      <vt:lpstr>Upcoming Research Administration Post-Award Focused Trainings</vt:lpstr>
      <vt:lpstr>Workday Grants Reporting</vt:lpstr>
      <vt:lpstr>PowerPoint Presentation</vt:lpstr>
      <vt:lpstr>SPONSORED AWARD BUDGET EXPENSE REPORT (SABER)</vt:lpstr>
      <vt:lpstr>TIPS AND TRICKS</vt:lpstr>
      <vt:lpstr>TIPS AND TRICKS</vt:lpstr>
      <vt:lpstr>TIPS AND TRICKS</vt:lpstr>
      <vt:lpstr>TIPS AND TRICKS</vt:lpstr>
      <vt:lpstr>PowerPoint Presentation</vt:lpstr>
      <vt:lpstr>TIPS AND TRICKS</vt:lpstr>
      <vt:lpstr>How can I get help?</vt:lpstr>
      <vt:lpstr>Service Now</vt:lpstr>
      <vt:lpstr>KNOWLEDGE ARTICLES</vt:lpstr>
      <vt:lpstr>Terryl Barnes Commitment Accounting Manager Institute Budget Planning &amp; Administration  </vt:lpstr>
      <vt:lpstr>Commitment Accounting Reports</vt:lpstr>
      <vt:lpstr>Types of Reports</vt:lpstr>
      <vt:lpstr>Monthly Project Detail Report</vt:lpstr>
      <vt:lpstr>Monthly Project Detail Report</vt:lpstr>
      <vt:lpstr>Navigate to Monthly Project Detail</vt:lpstr>
      <vt:lpstr>Navigate to Monthly Project Detail</vt:lpstr>
      <vt:lpstr>Monthly Project Detail</vt:lpstr>
      <vt:lpstr>Monthly Project Detail</vt:lpstr>
      <vt:lpstr>Monthly Project Detail</vt:lpstr>
      <vt:lpstr>Monthly Project Detail</vt:lpstr>
      <vt:lpstr>Monthly Project Detail</vt:lpstr>
      <vt:lpstr>Monthly Project Detail</vt:lpstr>
      <vt:lpstr>Monthly Project Detail</vt:lpstr>
      <vt:lpstr>Demonstration-Monthly Project Detail</vt:lpstr>
      <vt:lpstr>Employee Cost Detail Report</vt:lpstr>
      <vt:lpstr>Employee Cost Detail</vt:lpstr>
      <vt:lpstr>Navigate to Employee Cost Detail</vt:lpstr>
      <vt:lpstr>Employee Cost Detail </vt:lpstr>
      <vt:lpstr>Employee Cost Detail</vt:lpstr>
      <vt:lpstr>Employee Cost Detail </vt:lpstr>
      <vt:lpstr>Employee Cost Detail </vt:lpstr>
      <vt:lpstr>Employee Cost Detail</vt:lpstr>
      <vt:lpstr>Employee Cost Detail</vt:lpstr>
      <vt:lpstr>Employee Cost Detail </vt:lpstr>
      <vt:lpstr>Employee Cost Detail </vt:lpstr>
      <vt:lpstr>Demo- Employee Cost Detail Report</vt:lpstr>
      <vt:lpstr>Other Reports </vt:lpstr>
      <vt:lpstr>Undesignated Sponsored Justification Report</vt:lpstr>
      <vt:lpstr>Demo – Undesignated Sponsored Justification</vt:lpstr>
      <vt:lpstr>Undesignated Sponsored Justification Report</vt:lpstr>
      <vt:lpstr>Undesignated Sponsored Justification Report</vt:lpstr>
      <vt:lpstr>Ad Hoc Salary Detail Lite Report</vt:lpstr>
      <vt:lpstr>Demo – Ad Hoc Salary Details Report</vt:lpstr>
      <vt:lpstr>Ad Hoc Salary Details Report</vt:lpstr>
      <vt:lpstr>Ad Hoc Salary Detail Lite Report</vt:lpstr>
      <vt:lpstr> Doug Feller Project Accounting G&amp;C Financial Analyst III  </vt:lpstr>
      <vt:lpstr>PowerPoint Presentation</vt:lpstr>
      <vt:lpstr>AWARD – Overview/Funding Details</vt:lpstr>
      <vt:lpstr>AWARD – Award Lines Overview</vt:lpstr>
      <vt:lpstr>AWARD – Award Lines </vt:lpstr>
      <vt:lpstr>AWARD – GT Award Lines Custom Objects Class</vt:lpstr>
      <vt:lpstr>AWARD - Budget</vt:lpstr>
      <vt:lpstr>Budget - Amendments</vt:lpstr>
      <vt:lpstr>AWARD –Billing and Receivables</vt:lpstr>
      <vt:lpstr>AWARD – Additional Data</vt:lpstr>
      <vt:lpstr>AWARD – Additional Reports</vt:lpstr>
      <vt:lpstr>GRANT - Details</vt:lpstr>
      <vt:lpstr>GRANT – Related Worktags</vt:lpstr>
      <vt:lpstr>GRANTS - Roles</vt:lpstr>
      <vt:lpstr>Prior Year Salary Cost Transfer</vt:lpstr>
      <vt:lpstr>Example – Prior Year Cost Transfer</vt:lpstr>
      <vt:lpstr>Example – Cost Detail</vt:lpstr>
      <vt:lpstr>Example - ASR</vt:lpstr>
      <vt:lpstr>Locations for Backup Documents</vt:lpstr>
      <vt:lpstr>Reasons G&amp;C declines/sends back Cost Transfer</vt:lpstr>
      <vt:lpstr> Gabrielle Slappey  Project Accounting G&amp;C Financial Manager  </vt:lpstr>
      <vt:lpstr>Request Framework – Create New Request</vt:lpstr>
      <vt:lpstr>Request Framework – New Award Line/Grant </vt:lpstr>
      <vt:lpstr>Closing PO Obligations</vt:lpstr>
      <vt:lpstr>Cost Share Progress Report</vt:lpstr>
      <vt:lpstr> Glenn Campopiano Project Accounting Director of Project Accounting </vt:lpstr>
      <vt:lpstr>PowerPoint Presentation</vt:lpstr>
      <vt:lpstr>PowerPoint Presentation</vt:lpstr>
      <vt:lpstr>PowerPoint Presentation</vt:lpstr>
      <vt:lpstr>PowerPoint Presentation</vt:lpstr>
      <vt:lpstr> Cassandra Belton  Cost Accounting Financial Compliance Program Manager </vt:lpstr>
      <vt:lpstr>Audit Climate &amp;  Cost Transfers &gt; 90 Days Compliance</vt:lpstr>
      <vt:lpstr> Jonathon Jeffries  Cost Accounting Director of Cost Accounting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Proposal Budget – Initial Details</vt:lpstr>
      <vt:lpstr>Proposal Budget – IMPORTANT NOTE</vt:lpstr>
      <vt:lpstr>The Latest Buzz with G&amp;C Accounting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Simpson, Serena</cp:lastModifiedBy>
  <cp:revision>190</cp:revision>
  <cp:lastPrinted>2019-09-24T17:23:11Z</cp:lastPrinted>
  <dcterms:created xsi:type="dcterms:W3CDTF">2016-03-09T16:46:53Z</dcterms:created>
  <dcterms:modified xsi:type="dcterms:W3CDTF">2021-01-28T16:44:04Z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0x01010012BEB44D29EDD04CB9097BA75913CB89</vt:lpwstr>
  </property>
</Properties>
</file>