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48" r:id="rId2"/>
    <p:sldMasterId id="2147483657" r:id="rId3"/>
    <p:sldMasterId id="2147483675" r:id="rId4"/>
    <p:sldMasterId id="2147483667" r:id="rId5"/>
    <p:sldMasterId id="2147483673" r:id="rId6"/>
    <p:sldMasterId id="2147483662" r:id="rId7"/>
  </p:sldMasterIdLst>
  <p:notesMasterIdLst>
    <p:notesMasterId r:id="rId50"/>
  </p:notesMasterIdLst>
  <p:handoutMasterIdLst>
    <p:handoutMasterId r:id="rId51"/>
  </p:handoutMasterIdLst>
  <p:sldIdLst>
    <p:sldId id="259" r:id="rId8"/>
    <p:sldId id="260" r:id="rId9"/>
    <p:sldId id="261" r:id="rId10"/>
    <p:sldId id="264" r:id="rId11"/>
    <p:sldId id="263" r:id="rId12"/>
    <p:sldId id="262" r:id="rId13"/>
    <p:sldId id="266" r:id="rId14"/>
    <p:sldId id="265" r:id="rId15"/>
    <p:sldId id="267" r:id="rId16"/>
    <p:sldId id="268" r:id="rId17"/>
    <p:sldId id="269" r:id="rId18"/>
    <p:sldId id="270" r:id="rId19"/>
    <p:sldId id="271" r:id="rId20"/>
    <p:sldId id="276" r:id="rId21"/>
    <p:sldId id="275" r:id="rId22"/>
    <p:sldId id="274" r:id="rId23"/>
    <p:sldId id="273" r:id="rId24"/>
    <p:sldId id="272"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1"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321"/>
    <a:srgbClr val="050B13"/>
    <a:srgbClr val="081422"/>
    <a:srgbClr val="262626"/>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56" autoAdjust="0"/>
    <p:restoredTop sz="85958" autoAdjust="0"/>
  </p:normalViewPr>
  <p:slideViewPr>
    <p:cSldViewPr snapToGrid="0" snapToObjects="1">
      <p:cViewPr>
        <p:scale>
          <a:sx n="120" d="100"/>
          <a:sy n="120" d="100"/>
        </p:scale>
        <p:origin x="162" y="1080"/>
      </p:cViewPr>
      <p:guideLst>
        <p:guide orient="horz" pos="773"/>
        <p:guide pos="18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2" d="100"/>
          <a:sy n="92" d="100"/>
        </p:scale>
        <p:origin x="-373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7200"/>
          </a:xfrm>
          <a:prstGeom prst="rect">
            <a:avLst/>
          </a:prstGeom>
        </p:spPr>
        <p:txBody>
          <a:bodyPr vert="horz" lIns="91425" tIns="45712" rIns="91425" bIns="45712" rtlCol="0"/>
          <a:lstStyle>
            <a:lvl1pPr algn="r">
              <a:defRPr sz="1200"/>
            </a:lvl1pPr>
          </a:lstStyle>
          <a:p>
            <a:fld id="{C89D5D1C-88D5-40B4-BB96-596A77A9DED0}" type="datetimeFigureOut">
              <a:rPr lang="en-US" smtClean="0"/>
              <a:t>5/24/2017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5" tIns="45712" rIns="91425"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25" tIns="45712" rIns="91425" bIns="45712" rtlCol="0" anchor="b"/>
          <a:lstStyle>
            <a:lvl1pPr algn="r">
              <a:defRPr sz="1200"/>
            </a:lvl1pPr>
          </a:lstStyle>
          <a:p>
            <a:fld id="{8BB12589-E57C-4E76-BEC3-7F20B3167FD5}" type="slidenum">
              <a:rPr lang="en-US" smtClean="0"/>
              <a:t>‹#›</a:t>
            </a:fld>
            <a:endParaRPr lang="en-US"/>
          </a:p>
        </p:txBody>
      </p:sp>
    </p:spTree>
    <p:extLst>
      <p:ext uri="{BB962C8B-B14F-4D97-AF65-F5344CB8AC3E}">
        <p14:creationId xmlns:p14="http://schemas.microsoft.com/office/powerpoint/2010/main" val="1588449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2" rIns="91425" bIns="45712" rtlCol="0"/>
          <a:lstStyle>
            <a:lvl1pPr algn="l">
              <a:defRPr sz="1200"/>
            </a:lvl1pPr>
          </a:lstStyle>
          <a:p>
            <a:endParaRPr lang="en-US" dirty="0"/>
          </a:p>
        </p:txBody>
      </p:sp>
      <p:sp>
        <p:nvSpPr>
          <p:cNvPr id="3" name="Date Placeholder 2"/>
          <p:cNvSpPr>
            <a:spLocks noGrp="1"/>
          </p:cNvSpPr>
          <p:nvPr>
            <p:ph type="dt" idx="1"/>
          </p:nvPr>
        </p:nvSpPr>
        <p:spPr>
          <a:xfrm>
            <a:off x="3884614" y="0"/>
            <a:ext cx="2971800" cy="457200"/>
          </a:xfrm>
          <a:prstGeom prst="rect">
            <a:avLst/>
          </a:prstGeom>
        </p:spPr>
        <p:txBody>
          <a:bodyPr vert="horz" lIns="91425" tIns="45712" rIns="91425" bIns="45712" rtlCol="0"/>
          <a:lstStyle>
            <a:lvl1pPr algn="r">
              <a:defRPr sz="1200"/>
            </a:lvl1pPr>
          </a:lstStyle>
          <a:p>
            <a:fld id="{AB06B4B8-BF9E-46E8-B87C-724B3F01D326}" type="datetimeFigureOut">
              <a:rPr lang="en-US" smtClean="0"/>
              <a:t>5/24/2017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2" rIns="91425" bIns="45712" rtlCol="0" anchor="ctr"/>
          <a:lstStyle/>
          <a:p>
            <a:endParaRPr lang="en-US"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25" tIns="45712" rIns="91425"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25" tIns="45712" rIns="91425"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25" tIns="45712" rIns="91425" bIns="45712" rtlCol="0" anchor="b"/>
          <a:lstStyle>
            <a:lvl1pPr algn="r">
              <a:defRPr sz="1200"/>
            </a:lvl1pPr>
          </a:lstStyle>
          <a:p>
            <a:fld id="{7B16B3F3-6A39-470B-AF1A-D72E04CF40F2}" type="slidenum">
              <a:rPr lang="en-US" smtClean="0"/>
              <a:t>‹#›</a:t>
            </a:fld>
            <a:endParaRPr lang="en-US" dirty="0"/>
          </a:p>
        </p:txBody>
      </p:sp>
    </p:spTree>
    <p:extLst>
      <p:ext uri="{BB962C8B-B14F-4D97-AF65-F5344CB8AC3E}">
        <p14:creationId xmlns:p14="http://schemas.microsoft.com/office/powerpoint/2010/main" val="2976630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a:t>
            </a:fld>
            <a:endParaRPr lang="en-US" dirty="0"/>
          </a:p>
        </p:txBody>
      </p:sp>
    </p:spTree>
    <p:extLst>
      <p:ext uri="{BB962C8B-B14F-4D97-AF65-F5344CB8AC3E}">
        <p14:creationId xmlns:p14="http://schemas.microsoft.com/office/powerpoint/2010/main" val="82573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10</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11</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12</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13</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14</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15</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16</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17</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18</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19</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a:t>
            </a:fld>
            <a:endParaRPr lang="en-US" dirty="0"/>
          </a:p>
        </p:txBody>
      </p:sp>
    </p:spTree>
    <p:extLst>
      <p:ext uri="{BB962C8B-B14F-4D97-AF65-F5344CB8AC3E}">
        <p14:creationId xmlns:p14="http://schemas.microsoft.com/office/powerpoint/2010/main" val="976914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20</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21</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22</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23</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24</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25</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26</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27</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28</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29</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a:t>
            </a:fld>
            <a:endParaRPr lang="en-US" dirty="0"/>
          </a:p>
        </p:txBody>
      </p:sp>
    </p:spTree>
    <p:extLst>
      <p:ext uri="{BB962C8B-B14F-4D97-AF65-F5344CB8AC3E}">
        <p14:creationId xmlns:p14="http://schemas.microsoft.com/office/powerpoint/2010/main" val="2771404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30</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31</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32</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33</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34</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35</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36</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37</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38</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39</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4</a:t>
            </a:fld>
            <a:endParaRPr lang="en-US" dirty="0"/>
          </a:p>
        </p:txBody>
      </p:sp>
    </p:spTree>
    <p:extLst>
      <p:ext uri="{BB962C8B-B14F-4D97-AF65-F5344CB8AC3E}">
        <p14:creationId xmlns:p14="http://schemas.microsoft.com/office/powerpoint/2010/main" val="3861523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40</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41</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42</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5</a:t>
            </a:fld>
            <a:endParaRPr lang="en-US" dirty="0"/>
          </a:p>
        </p:txBody>
      </p:sp>
    </p:spTree>
    <p:extLst>
      <p:ext uri="{BB962C8B-B14F-4D97-AF65-F5344CB8AC3E}">
        <p14:creationId xmlns:p14="http://schemas.microsoft.com/office/powerpoint/2010/main" val="82785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6</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7</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8</a:t>
            </a:fld>
            <a:endParaRPr lang="en-US" dirty="0"/>
          </a:p>
        </p:txBody>
      </p:sp>
    </p:spTree>
    <p:extLst>
      <p:ext uri="{BB962C8B-B14F-4D97-AF65-F5344CB8AC3E}">
        <p14:creationId xmlns:p14="http://schemas.microsoft.com/office/powerpoint/2010/main" val="184092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6B3F3-6A39-470B-AF1A-D72E04CF40F2}" type="slidenum">
              <a:rPr lang="en-US" smtClean="0"/>
              <a:t>9</a:t>
            </a:fld>
            <a:endParaRPr lang="en-US" dirty="0"/>
          </a:p>
        </p:txBody>
      </p:sp>
    </p:spTree>
    <p:extLst>
      <p:ext uri="{BB962C8B-B14F-4D97-AF65-F5344CB8AC3E}">
        <p14:creationId xmlns:p14="http://schemas.microsoft.com/office/powerpoint/2010/main" val="1840926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5332" y="1557867"/>
            <a:ext cx="5096935" cy="2235200"/>
          </a:xfrm>
        </p:spPr>
        <p:txBody>
          <a:bodyPr anchor="b" anchorCtr="0">
            <a:noAutofit/>
          </a:bodyPr>
          <a:lstStyle>
            <a:lvl1pPr algn="l">
              <a:lnSpc>
                <a:spcPts val="4800"/>
              </a:lnSpc>
              <a:defRPr b="1" cap="all" spc="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25331" y="4275666"/>
            <a:ext cx="5096935" cy="1202267"/>
          </a:xfrm>
        </p:spPr>
        <p:txBody>
          <a:bodyPr>
            <a:noAutofit/>
          </a:bodyPr>
          <a:lstStyle>
            <a:lvl1pPr marL="0" indent="0" algn="l">
              <a:lnSpc>
                <a:spcPts val="2800"/>
              </a:lnSpc>
              <a:buNone/>
              <a:defRPr sz="2400" cap="all" spc="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014139"/>
            <a:ext cx="4563533" cy="5207739"/>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563535" y="1014139"/>
            <a:ext cx="4580466" cy="5207739"/>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661701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0" y="1004888"/>
            <a:ext cx="4552491" cy="2619756"/>
          </a:xfrm>
        </p:spPr>
        <p:txBody>
          <a:bodyPr/>
          <a:lstStyle/>
          <a:p>
            <a:endParaRPr lang="en-US" dirty="0"/>
          </a:p>
        </p:txBody>
      </p:sp>
      <p:sp>
        <p:nvSpPr>
          <p:cNvPr id="4" name="Picture Placeholder 3"/>
          <p:cNvSpPr>
            <a:spLocks noGrp="1"/>
          </p:cNvSpPr>
          <p:nvPr>
            <p:ph type="pic" sz="quarter" idx="11"/>
          </p:nvPr>
        </p:nvSpPr>
        <p:spPr>
          <a:xfrm>
            <a:off x="4552490" y="1004888"/>
            <a:ext cx="4591509" cy="2619756"/>
          </a:xfrm>
        </p:spPr>
        <p:txBody>
          <a:bodyPr/>
          <a:lstStyle/>
          <a:p>
            <a:endParaRPr lang="en-US" dirty="0"/>
          </a:p>
        </p:txBody>
      </p:sp>
      <p:sp>
        <p:nvSpPr>
          <p:cNvPr id="5" name="Picture Placeholder 3"/>
          <p:cNvSpPr>
            <a:spLocks noGrp="1"/>
          </p:cNvSpPr>
          <p:nvPr>
            <p:ph type="pic" sz="quarter" idx="12"/>
          </p:nvPr>
        </p:nvSpPr>
        <p:spPr>
          <a:xfrm>
            <a:off x="0" y="3624644"/>
            <a:ext cx="4552491" cy="2619756"/>
          </a:xfrm>
        </p:spPr>
        <p:txBody>
          <a:bodyPr/>
          <a:lstStyle/>
          <a:p>
            <a:endParaRPr lang="en-US" dirty="0"/>
          </a:p>
        </p:txBody>
      </p:sp>
      <p:sp>
        <p:nvSpPr>
          <p:cNvPr id="6" name="Picture Placeholder 3"/>
          <p:cNvSpPr>
            <a:spLocks noGrp="1"/>
          </p:cNvSpPr>
          <p:nvPr>
            <p:ph type="pic" sz="quarter" idx="13"/>
          </p:nvPr>
        </p:nvSpPr>
        <p:spPr>
          <a:xfrm>
            <a:off x="4552490" y="3624644"/>
            <a:ext cx="4591509" cy="2619756"/>
          </a:xfrm>
        </p:spPr>
        <p:txBody>
          <a:bodyPr/>
          <a:lstStyle/>
          <a:p>
            <a:endParaRPr lang="en-US" dirty="0"/>
          </a:p>
        </p:txBody>
      </p:sp>
    </p:spTree>
    <p:extLst>
      <p:ext uri="{BB962C8B-B14F-4D97-AF65-F5344CB8AC3E}">
        <p14:creationId xmlns:p14="http://schemas.microsoft.com/office/powerpoint/2010/main" val="17291352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0" y="1004888"/>
            <a:ext cx="3014133" cy="1724597"/>
          </a:xfrm>
        </p:spPr>
        <p:txBody>
          <a:bodyPr/>
          <a:lstStyle/>
          <a:p>
            <a:endParaRPr lang="en-US" dirty="0"/>
          </a:p>
        </p:txBody>
      </p:sp>
      <p:sp>
        <p:nvSpPr>
          <p:cNvPr id="6" name="Picture Placeholder 3"/>
          <p:cNvSpPr>
            <a:spLocks noGrp="1"/>
          </p:cNvSpPr>
          <p:nvPr>
            <p:ph type="pic" sz="quarter" idx="12"/>
          </p:nvPr>
        </p:nvSpPr>
        <p:spPr>
          <a:xfrm>
            <a:off x="6092775" y="1004888"/>
            <a:ext cx="3051225" cy="1724597"/>
          </a:xfrm>
        </p:spPr>
        <p:txBody>
          <a:bodyPr/>
          <a:lstStyle/>
          <a:p>
            <a:endParaRPr lang="en-US" dirty="0"/>
          </a:p>
        </p:txBody>
      </p:sp>
      <p:sp>
        <p:nvSpPr>
          <p:cNvPr id="7" name="Picture Placeholder 3"/>
          <p:cNvSpPr>
            <a:spLocks noGrp="1"/>
          </p:cNvSpPr>
          <p:nvPr>
            <p:ph type="pic" sz="quarter" idx="13"/>
          </p:nvPr>
        </p:nvSpPr>
        <p:spPr>
          <a:xfrm>
            <a:off x="3014133" y="1004888"/>
            <a:ext cx="3078642" cy="1724597"/>
          </a:xfrm>
        </p:spPr>
        <p:txBody>
          <a:bodyPr/>
          <a:lstStyle/>
          <a:p>
            <a:endParaRPr lang="en-US" dirty="0"/>
          </a:p>
        </p:txBody>
      </p:sp>
      <p:sp>
        <p:nvSpPr>
          <p:cNvPr id="8" name="Picture Placeholder 3"/>
          <p:cNvSpPr>
            <a:spLocks noGrp="1"/>
          </p:cNvSpPr>
          <p:nvPr>
            <p:ph type="pic" sz="quarter" idx="14"/>
          </p:nvPr>
        </p:nvSpPr>
        <p:spPr>
          <a:xfrm>
            <a:off x="0" y="2736327"/>
            <a:ext cx="3014133" cy="1724597"/>
          </a:xfrm>
        </p:spPr>
        <p:txBody>
          <a:bodyPr/>
          <a:lstStyle/>
          <a:p>
            <a:endParaRPr lang="en-US" dirty="0"/>
          </a:p>
        </p:txBody>
      </p:sp>
      <p:sp>
        <p:nvSpPr>
          <p:cNvPr id="9" name="Picture Placeholder 3"/>
          <p:cNvSpPr>
            <a:spLocks noGrp="1"/>
          </p:cNvSpPr>
          <p:nvPr>
            <p:ph type="pic" sz="quarter" idx="15"/>
          </p:nvPr>
        </p:nvSpPr>
        <p:spPr>
          <a:xfrm>
            <a:off x="6092775" y="2736327"/>
            <a:ext cx="3051225" cy="1724597"/>
          </a:xfrm>
        </p:spPr>
        <p:txBody>
          <a:bodyPr/>
          <a:lstStyle/>
          <a:p>
            <a:endParaRPr lang="en-US" dirty="0"/>
          </a:p>
        </p:txBody>
      </p:sp>
      <p:sp>
        <p:nvSpPr>
          <p:cNvPr id="10" name="Picture Placeholder 3"/>
          <p:cNvSpPr>
            <a:spLocks noGrp="1"/>
          </p:cNvSpPr>
          <p:nvPr>
            <p:ph type="pic" sz="quarter" idx="16"/>
          </p:nvPr>
        </p:nvSpPr>
        <p:spPr>
          <a:xfrm>
            <a:off x="3014133" y="2736327"/>
            <a:ext cx="3078642" cy="1724597"/>
          </a:xfrm>
        </p:spPr>
        <p:txBody>
          <a:bodyPr/>
          <a:lstStyle/>
          <a:p>
            <a:endParaRPr lang="en-US" dirty="0"/>
          </a:p>
        </p:txBody>
      </p:sp>
      <p:sp>
        <p:nvSpPr>
          <p:cNvPr id="11" name="Picture Placeholder 3"/>
          <p:cNvSpPr>
            <a:spLocks noGrp="1"/>
          </p:cNvSpPr>
          <p:nvPr>
            <p:ph type="pic" sz="quarter" idx="17"/>
          </p:nvPr>
        </p:nvSpPr>
        <p:spPr>
          <a:xfrm>
            <a:off x="0" y="4460924"/>
            <a:ext cx="3014133" cy="1724597"/>
          </a:xfrm>
        </p:spPr>
        <p:txBody>
          <a:bodyPr/>
          <a:lstStyle/>
          <a:p>
            <a:endParaRPr lang="en-US" dirty="0"/>
          </a:p>
        </p:txBody>
      </p:sp>
      <p:sp>
        <p:nvSpPr>
          <p:cNvPr id="12" name="Picture Placeholder 3"/>
          <p:cNvSpPr>
            <a:spLocks noGrp="1"/>
          </p:cNvSpPr>
          <p:nvPr>
            <p:ph type="pic" sz="quarter" idx="18"/>
          </p:nvPr>
        </p:nvSpPr>
        <p:spPr>
          <a:xfrm>
            <a:off x="6092775" y="4460924"/>
            <a:ext cx="3051225" cy="1724597"/>
          </a:xfrm>
        </p:spPr>
        <p:txBody>
          <a:bodyPr/>
          <a:lstStyle/>
          <a:p>
            <a:endParaRPr lang="en-US" dirty="0"/>
          </a:p>
        </p:txBody>
      </p:sp>
      <p:sp>
        <p:nvSpPr>
          <p:cNvPr id="13" name="Picture Placeholder 3"/>
          <p:cNvSpPr>
            <a:spLocks noGrp="1"/>
          </p:cNvSpPr>
          <p:nvPr>
            <p:ph type="pic" sz="quarter" idx="19"/>
          </p:nvPr>
        </p:nvSpPr>
        <p:spPr>
          <a:xfrm>
            <a:off x="3014133" y="4460924"/>
            <a:ext cx="3078642" cy="1724597"/>
          </a:xfrm>
        </p:spPr>
        <p:txBody>
          <a:bodyPr/>
          <a:lstStyle/>
          <a:p>
            <a:endParaRPr lang="en-US" dirty="0"/>
          </a:p>
        </p:txBody>
      </p:sp>
    </p:spTree>
    <p:extLst>
      <p:ext uri="{BB962C8B-B14F-4D97-AF65-F5344CB8AC3E}">
        <p14:creationId xmlns:p14="http://schemas.microsoft.com/office/powerpoint/2010/main" val="3357477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8038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Vertical image r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63533" cy="123613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92667" y="1337733"/>
            <a:ext cx="3970866" cy="5198534"/>
          </a:xfrm>
        </p:spPr>
        <p:txBody>
          <a:bodyPr lIns="9144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563535" y="0"/>
            <a:ext cx="4580466" cy="6857999"/>
          </a:xfrm>
        </p:spPr>
        <p:txBody>
          <a:bodyPr lIns="274320" tIns="18288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478223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image 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07467" y="1337733"/>
            <a:ext cx="3742266" cy="5181600"/>
          </a:xfrm>
        </p:spPr>
        <p:txBody>
          <a:bodyPr lIns="9144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16931" y="0"/>
            <a:ext cx="4580466" cy="6857999"/>
          </a:xfrm>
        </p:spPr>
        <p:txBody>
          <a:bodyPr lIns="274320" tIns="18288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6" name="Title 1"/>
          <p:cNvSpPr>
            <a:spLocks noGrp="1"/>
          </p:cNvSpPr>
          <p:nvPr>
            <p:ph type="title"/>
          </p:nvPr>
        </p:nvSpPr>
        <p:spPr>
          <a:xfrm>
            <a:off x="4563533" y="0"/>
            <a:ext cx="4580467" cy="1236133"/>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878333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5332" y="1557867"/>
            <a:ext cx="5096935" cy="2235200"/>
          </a:xfrm>
        </p:spPr>
        <p:txBody>
          <a:bodyPr anchor="b" anchorCtr="0">
            <a:noAutofit/>
          </a:bodyPr>
          <a:lstStyle>
            <a:lvl1pPr algn="l">
              <a:lnSpc>
                <a:spcPts val="4800"/>
              </a:lnSpc>
              <a:defRPr b="1" cap="all" spc="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25331" y="4275666"/>
            <a:ext cx="5096935" cy="1202267"/>
          </a:xfrm>
        </p:spPr>
        <p:txBody>
          <a:bodyPr>
            <a:noAutofit/>
          </a:bodyPr>
          <a:lstStyle>
            <a:lvl1pPr marL="0" indent="0" algn="l">
              <a:lnSpc>
                <a:spcPts val="2800"/>
              </a:lnSpc>
              <a:buNone/>
              <a:defRPr sz="2400" cap="all" spc="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498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9068"/>
            <a:ext cx="9143999" cy="5164665"/>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7972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014139"/>
            <a:ext cx="4563533" cy="5207739"/>
          </a:xfrm>
        </p:spPr>
        <p:txBody>
          <a:bodyPr lIns="27432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563535" y="1014139"/>
            <a:ext cx="4580466" cy="5207739"/>
          </a:xfrm>
        </p:spPr>
        <p:txBody>
          <a:bodyPr lIns="27432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71037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0" y="1004888"/>
            <a:ext cx="4552491" cy="2619756"/>
          </a:xfrm>
        </p:spPr>
        <p:txBody>
          <a:bodyPr/>
          <a:lstStyle/>
          <a:p>
            <a:endParaRPr lang="en-US" dirty="0"/>
          </a:p>
        </p:txBody>
      </p:sp>
      <p:sp>
        <p:nvSpPr>
          <p:cNvPr id="4" name="Picture Placeholder 3"/>
          <p:cNvSpPr>
            <a:spLocks noGrp="1"/>
          </p:cNvSpPr>
          <p:nvPr>
            <p:ph type="pic" sz="quarter" idx="11"/>
          </p:nvPr>
        </p:nvSpPr>
        <p:spPr>
          <a:xfrm>
            <a:off x="4552490" y="1004888"/>
            <a:ext cx="4591509" cy="2619756"/>
          </a:xfrm>
        </p:spPr>
        <p:txBody>
          <a:bodyPr/>
          <a:lstStyle/>
          <a:p>
            <a:endParaRPr lang="en-US" dirty="0"/>
          </a:p>
        </p:txBody>
      </p:sp>
      <p:sp>
        <p:nvSpPr>
          <p:cNvPr id="5" name="Picture Placeholder 3"/>
          <p:cNvSpPr>
            <a:spLocks noGrp="1"/>
          </p:cNvSpPr>
          <p:nvPr>
            <p:ph type="pic" sz="quarter" idx="12"/>
          </p:nvPr>
        </p:nvSpPr>
        <p:spPr>
          <a:xfrm>
            <a:off x="0" y="3624644"/>
            <a:ext cx="4552491" cy="2619756"/>
          </a:xfrm>
        </p:spPr>
        <p:txBody>
          <a:bodyPr/>
          <a:lstStyle/>
          <a:p>
            <a:endParaRPr lang="en-US" dirty="0"/>
          </a:p>
        </p:txBody>
      </p:sp>
      <p:sp>
        <p:nvSpPr>
          <p:cNvPr id="6" name="Picture Placeholder 3"/>
          <p:cNvSpPr>
            <a:spLocks noGrp="1"/>
          </p:cNvSpPr>
          <p:nvPr>
            <p:ph type="pic" sz="quarter" idx="13"/>
          </p:nvPr>
        </p:nvSpPr>
        <p:spPr>
          <a:xfrm>
            <a:off x="4552490" y="3624644"/>
            <a:ext cx="4591509" cy="2619756"/>
          </a:xfrm>
        </p:spPr>
        <p:txBody>
          <a:bodyPr/>
          <a:lstStyle/>
          <a:p>
            <a:endParaRPr lang="en-US" dirty="0"/>
          </a:p>
        </p:txBody>
      </p:sp>
    </p:spTree>
    <p:extLst>
      <p:ext uri="{BB962C8B-B14F-4D97-AF65-F5344CB8AC3E}">
        <p14:creationId xmlns:p14="http://schemas.microsoft.com/office/powerpoint/2010/main" val="33144758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0" y="1004888"/>
            <a:ext cx="3014133" cy="1724597"/>
          </a:xfrm>
        </p:spPr>
        <p:txBody>
          <a:bodyPr/>
          <a:lstStyle/>
          <a:p>
            <a:endParaRPr lang="en-US" dirty="0"/>
          </a:p>
        </p:txBody>
      </p:sp>
      <p:sp>
        <p:nvSpPr>
          <p:cNvPr id="6" name="Picture Placeholder 3"/>
          <p:cNvSpPr>
            <a:spLocks noGrp="1"/>
          </p:cNvSpPr>
          <p:nvPr>
            <p:ph type="pic" sz="quarter" idx="12"/>
          </p:nvPr>
        </p:nvSpPr>
        <p:spPr>
          <a:xfrm>
            <a:off x="6092775" y="1004888"/>
            <a:ext cx="3051225" cy="1724597"/>
          </a:xfrm>
        </p:spPr>
        <p:txBody>
          <a:bodyPr/>
          <a:lstStyle/>
          <a:p>
            <a:endParaRPr lang="en-US" dirty="0"/>
          </a:p>
        </p:txBody>
      </p:sp>
      <p:sp>
        <p:nvSpPr>
          <p:cNvPr id="7" name="Picture Placeholder 3"/>
          <p:cNvSpPr>
            <a:spLocks noGrp="1"/>
          </p:cNvSpPr>
          <p:nvPr>
            <p:ph type="pic" sz="quarter" idx="13"/>
          </p:nvPr>
        </p:nvSpPr>
        <p:spPr>
          <a:xfrm>
            <a:off x="3014133" y="1004888"/>
            <a:ext cx="3078642" cy="1724597"/>
          </a:xfrm>
        </p:spPr>
        <p:txBody>
          <a:bodyPr/>
          <a:lstStyle/>
          <a:p>
            <a:endParaRPr lang="en-US" dirty="0"/>
          </a:p>
        </p:txBody>
      </p:sp>
      <p:sp>
        <p:nvSpPr>
          <p:cNvPr id="8" name="Picture Placeholder 3"/>
          <p:cNvSpPr>
            <a:spLocks noGrp="1"/>
          </p:cNvSpPr>
          <p:nvPr>
            <p:ph type="pic" sz="quarter" idx="14"/>
          </p:nvPr>
        </p:nvSpPr>
        <p:spPr>
          <a:xfrm>
            <a:off x="0" y="2736327"/>
            <a:ext cx="3014133" cy="1724597"/>
          </a:xfrm>
        </p:spPr>
        <p:txBody>
          <a:bodyPr/>
          <a:lstStyle/>
          <a:p>
            <a:endParaRPr lang="en-US" dirty="0"/>
          </a:p>
        </p:txBody>
      </p:sp>
      <p:sp>
        <p:nvSpPr>
          <p:cNvPr id="9" name="Picture Placeholder 3"/>
          <p:cNvSpPr>
            <a:spLocks noGrp="1"/>
          </p:cNvSpPr>
          <p:nvPr>
            <p:ph type="pic" sz="quarter" idx="15"/>
          </p:nvPr>
        </p:nvSpPr>
        <p:spPr>
          <a:xfrm>
            <a:off x="6092775" y="2736327"/>
            <a:ext cx="3051225" cy="1724597"/>
          </a:xfrm>
        </p:spPr>
        <p:txBody>
          <a:bodyPr/>
          <a:lstStyle/>
          <a:p>
            <a:endParaRPr lang="en-US" dirty="0"/>
          </a:p>
        </p:txBody>
      </p:sp>
      <p:sp>
        <p:nvSpPr>
          <p:cNvPr id="10" name="Picture Placeholder 3"/>
          <p:cNvSpPr>
            <a:spLocks noGrp="1"/>
          </p:cNvSpPr>
          <p:nvPr>
            <p:ph type="pic" sz="quarter" idx="16"/>
          </p:nvPr>
        </p:nvSpPr>
        <p:spPr>
          <a:xfrm>
            <a:off x="3014133" y="2736327"/>
            <a:ext cx="3078642" cy="1724597"/>
          </a:xfrm>
        </p:spPr>
        <p:txBody>
          <a:bodyPr/>
          <a:lstStyle/>
          <a:p>
            <a:endParaRPr lang="en-US" dirty="0"/>
          </a:p>
        </p:txBody>
      </p:sp>
      <p:sp>
        <p:nvSpPr>
          <p:cNvPr id="11" name="Picture Placeholder 3"/>
          <p:cNvSpPr>
            <a:spLocks noGrp="1"/>
          </p:cNvSpPr>
          <p:nvPr>
            <p:ph type="pic" sz="quarter" idx="17"/>
          </p:nvPr>
        </p:nvSpPr>
        <p:spPr>
          <a:xfrm>
            <a:off x="0" y="4460924"/>
            <a:ext cx="3014133" cy="1724597"/>
          </a:xfrm>
        </p:spPr>
        <p:txBody>
          <a:bodyPr/>
          <a:lstStyle/>
          <a:p>
            <a:endParaRPr lang="en-US" dirty="0"/>
          </a:p>
        </p:txBody>
      </p:sp>
      <p:sp>
        <p:nvSpPr>
          <p:cNvPr id="12" name="Picture Placeholder 3"/>
          <p:cNvSpPr>
            <a:spLocks noGrp="1"/>
          </p:cNvSpPr>
          <p:nvPr>
            <p:ph type="pic" sz="quarter" idx="18"/>
          </p:nvPr>
        </p:nvSpPr>
        <p:spPr>
          <a:xfrm>
            <a:off x="6092775" y="4460924"/>
            <a:ext cx="3051225" cy="1724597"/>
          </a:xfrm>
        </p:spPr>
        <p:txBody>
          <a:bodyPr/>
          <a:lstStyle/>
          <a:p>
            <a:endParaRPr lang="en-US" dirty="0"/>
          </a:p>
        </p:txBody>
      </p:sp>
      <p:sp>
        <p:nvSpPr>
          <p:cNvPr id="13" name="Picture Placeholder 3"/>
          <p:cNvSpPr>
            <a:spLocks noGrp="1"/>
          </p:cNvSpPr>
          <p:nvPr>
            <p:ph type="pic" sz="quarter" idx="19"/>
          </p:nvPr>
        </p:nvSpPr>
        <p:spPr>
          <a:xfrm>
            <a:off x="3014133" y="4460924"/>
            <a:ext cx="3078642" cy="1724597"/>
          </a:xfrm>
        </p:spPr>
        <p:txBody>
          <a:bodyPr/>
          <a:lstStyle/>
          <a:p>
            <a:endParaRPr lang="en-US" dirty="0"/>
          </a:p>
        </p:txBody>
      </p:sp>
    </p:spTree>
    <p:extLst>
      <p:ext uri="{BB962C8B-B14F-4D97-AF65-F5344CB8AC3E}">
        <p14:creationId xmlns:p14="http://schemas.microsoft.com/office/powerpoint/2010/main" val="34567125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Vertical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63533" cy="123613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92667" y="1337733"/>
            <a:ext cx="3970866" cy="5181600"/>
          </a:xfrm>
        </p:spPr>
        <p:txBody>
          <a:bodyPr lIns="9144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563535" y="0"/>
            <a:ext cx="4580466" cy="6857999"/>
          </a:xfrm>
        </p:spPr>
        <p:txBody>
          <a:bodyPr lIns="274320" tIns="18288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6256231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Vertical image left">
    <p:spTree>
      <p:nvGrpSpPr>
        <p:cNvPr id="1" name=""/>
        <p:cNvGrpSpPr/>
        <p:nvPr/>
      </p:nvGrpSpPr>
      <p:grpSpPr>
        <a:xfrm>
          <a:off x="0" y="0"/>
          <a:ext cx="0" cy="0"/>
          <a:chOff x="0" y="0"/>
          <a:chExt cx="0" cy="0"/>
        </a:xfrm>
      </p:grpSpPr>
      <p:sp>
        <p:nvSpPr>
          <p:cNvPr id="2" name="Title 1"/>
          <p:cNvSpPr>
            <a:spLocks noGrp="1"/>
          </p:cNvSpPr>
          <p:nvPr>
            <p:ph type="title"/>
          </p:nvPr>
        </p:nvSpPr>
        <p:spPr>
          <a:xfrm>
            <a:off x="4563535" y="0"/>
            <a:ext cx="4580465" cy="123613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707467" y="1337733"/>
            <a:ext cx="3742266" cy="5198534"/>
          </a:xfrm>
        </p:spPr>
        <p:txBody>
          <a:bodyPr lIns="9144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16931" y="0"/>
            <a:ext cx="4580466" cy="6857999"/>
          </a:xfrm>
        </p:spPr>
        <p:txBody>
          <a:bodyPr lIns="274320" tIns="18288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0680533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9068"/>
            <a:ext cx="9143999" cy="5164665"/>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923624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1.xml"/><Relationship Id="rId7" Type="http://schemas.openxmlformats.org/officeDocument/2006/relationships/image" Target="../media/image3.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5.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DFC32-6C27-8840-B554-340DEDB1B971}" type="datetimeFigureOut">
              <a:rPr lang="en-US" smtClean="0"/>
              <a:t>5/24/2017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1D1E6-9B7A-BB49-9F21-2322DC6E2E92}" type="slidenum">
              <a:rPr lang="en-US" smtClean="0"/>
              <a:t>‹#›</a:t>
            </a:fld>
            <a:endParaRPr lang="en-US" dirty="0"/>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91352"/>
          </a:xfrm>
          <a:prstGeom prst="rect">
            <a:avLst/>
          </a:prstGeom>
          <a:noFill/>
        </p:spPr>
        <p:txBody>
          <a:bodyPr vert="horz" lIns="27432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991352"/>
            <a:ext cx="9144000" cy="5206247"/>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descr="124-hash.eps"/>
          <p:cNvPicPr>
            <a:picLocks noChangeAspect="1"/>
          </p:cNvPicPr>
          <p:nvPr userDrawn="1"/>
        </p:nvPicPr>
        <p:blipFill rotWithShape="1">
          <a:blip r:embed="rId6">
            <a:extLst>
              <a:ext uri="{28A0092B-C50C-407E-A947-70E740481C1C}">
                <a14:useLocalDpi xmlns:a14="http://schemas.microsoft.com/office/drawing/2010/main" val="0"/>
              </a:ext>
            </a:extLst>
          </a:blip>
          <a:srcRect l="25412"/>
          <a:stretch/>
        </p:blipFill>
        <p:spPr>
          <a:xfrm>
            <a:off x="-1" y="6378834"/>
            <a:ext cx="6820285" cy="260195"/>
          </a:xfrm>
          <a:prstGeom prst="rect">
            <a:avLst/>
          </a:prstGeom>
        </p:spPr>
      </p:pic>
      <p:pic>
        <p:nvPicPr>
          <p:cNvPr id="10" name="Picture 9" descr="creating-the-next.eps"/>
          <p:cNvPicPr>
            <a:picLocks noChangeAspect="1"/>
          </p:cNvPicPr>
          <p:nvPr userDrawn="1"/>
        </p:nvPicPr>
        <p:blipFill rotWithShape="1">
          <a:blip r:embed="rId7">
            <a:extLst>
              <a:ext uri="{28A0092B-C50C-407E-A947-70E740481C1C}">
                <a14:useLocalDpi xmlns:a14="http://schemas.microsoft.com/office/drawing/2010/main" val="0"/>
              </a:ext>
            </a:extLst>
          </a:blip>
          <a:srcRect l="3986" t="43431" r="4458" b="49375"/>
          <a:stretch/>
        </p:blipFill>
        <p:spPr>
          <a:xfrm>
            <a:off x="6696037" y="6410429"/>
            <a:ext cx="2248086" cy="228600"/>
          </a:xfrm>
          <a:prstGeom prst="rect">
            <a:avLst/>
          </a:prstGeom>
        </p:spPr>
      </p:pic>
    </p:spTree>
    <p:extLst>
      <p:ext uri="{BB962C8B-B14F-4D97-AF65-F5344CB8AC3E}">
        <p14:creationId xmlns:p14="http://schemas.microsoft.com/office/powerpoint/2010/main" val="528507685"/>
      </p:ext>
    </p:extLst>
  </p:cSld>
  <p:clrMap bg1="dk1" tx1="lt1" bg2="dk2" tx2="lt2" accent1="accent1" accent2="accent2" accent3="accent3" accent4="accent4" accent5="accent5" accent6="accent6" hlink="hlink" folHlink="folHlink"/>
  <p:sldLayoutIdLst>
    <p:sldLayoutId id="2147483650" r:id="rId1"/>
    <p:sldLayoutId id="2147483652" r:id="rId2"/>
    <p:sldLayoutId id="2147483654" r:id="rId3"/>
    <p:sldLayoutId id="2147483653" r:id="rId4"/>
  </p:sldLayoutIdLst>
  <p:timing>
    <p:tnLst>
      <p:par>
        <p:cTn id="1" dur="indefinite" restart="never" nodeType="tmRoot"/>
      </p:par>
    </p:tnLst>
  </p:timing>
  <p:txStyles>
    <p:titleStyle>
      <a:lvl1pPr algn="l" defTabSz="457200" rtl="0" eaLnBrk="1" latinLnBrk="0" hangingPunct="1">
        <a:spcBef>
          <a:spcPct val="0"/>
        </a:spcBef>
        <a:buNone/>
        <a:defRPr sz="2400" kern="1200" cap="all"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66344"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91352"/>
            <a:ext cx="9144000" cy="5206247"/>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descr="124-hash.eps"/>
          <p:cNvPicPr>
            <a:picLocks noChangeAspect="1"/>
          </p:cNvPicPr>
          <p:nvPr userDrawn="1"/>
        </p:nvPicPr>
        <p:blipFill rotWithShape="1">
          <a:blip r:embed="rId3">
            <a:extLst>
              <a:ext uri="{28A0092B-C50C-407E-A947-70E740481C1C}">
                <a14:useLocalDpi xmlns:a14="http://schemas.microsoft.com/office/drawing/2010/main" val="0"/>
              </a:ext>
            </a:extLst>
          </a:blip>
          <a:srcRect l="39516" t="1" b="-2"/>
          <a:stretch/>
        </p:blipFill>
        <p:spPr>
          <a:xfrm rot="16200000">
            <a:off x="-2398813" y="3962566"/>
            <a:ext cx="5530675" cy="260197"/>
          </a:xfrm>
          <a:prstGeom prst="rect">
            <a:avLst/>
          </a:prstGeom>
        </p:spPr>
      </p:pic>
      <p:sp>
        <p:nvSpPr>
          <p:cNvPr id="5" name="Title Placeholder 1"/>
          <p:cNvSpPr>
            <a:spLocks noGrp="1"/>
          </p:cNvSpPr>
          <p:nvPr>
            <p:ph type="title"/>
          </p:nvPr>
        </p:nvSpPr>
        <p:spPr>
          <a:xfrm>
            <a:off x="0" y="0"/>
            <a:ext cx="9144000" cy="991352"/>
          </a:xfrm>
          <a:prstGeom prst="rect">
            <a:avLst/>
          </a:prstGeom>
          <a:noFill/>
        </p:spPr>
        <p:txBody>
          <a:bodyPr vert="horz" lIns="27432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32200215"/>
      </p:ext>
    </p:extLst>
  </p:cSld>
  <p:clrMap bg1="dk1" tx1="lt1" bg2="dk2" tx2="lt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457200" rtl="0" eaLnBrk="1" latinLnBrk="0" hangingPunct="1">
        <a:spcBef>
          <a:spcPct val="0"/>
        </a:spcBef>
        <a:buNone/>
        <a:defRPr sz="2400" kern="1200" cap="all"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Calibri"/>
          <a:ea typeface="+mn-ea"/>
          <a:cs typeface="+mn-cs"/>
        </a:defRPr>
      </a:lvl1pPr>
      <a:lvl2pPr marL="466344"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91352"/>
            <a:ext cx="9144000" cy="5206247"/>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descr="124-hash.eps"/>
          <p:cNvPicPr>
            <a:picLocks noChangeAspect="1"/>
          </p:cNvPicPr>
          <p:nvPr userDrawn="1"/>
        </p:nvPicPr>
        <p:blipFill rotWithShape="1">
          <a:blip r:embed="rId3">
            <a:extLst>
              <a:ext uri="{28A0092B-C50C-407E-A947-70E740481C1C}">
                <a14:useLocalDpi xmlns:a14="http://schemas.microsoft.com/office/drawing/2010/main" val="0"/>
              </a:ext>
            </a:extLst>
          </a:blip>
          <a:srcRect l="1" r="41959"/>
          <a:stretch/>
        </p:blipFill>
        <p:spPr>
          <a:xfrm rot="16200000">
            <a:off x="6123885" y="3750633"/>
            <a:ext cx="5307189" cy="260197"/>
          </a:xfrm>
          <a:prstGeom prst="rect">
            <a:avLst/>
          </a:prstGeom>
        </p:spPr>
      </p:pic>
      <p:sp>
        <p:nvSpPr>
          <p:cNvPr id="5" name="Title Placeholder 1"/>
          <p:cNvSpPr>
            <a:spLocks noGrp="1"/>
          </p:cNvSpPr>
          <p:nvPr>
            <p:ph type="title"/>
          </p:nvPr>
        </p:nvSpPr>
        <p:spPr>
          <a:xfrm>
            <a:off x="0" y="0"/>
            <a:ext cx="9144000" cy="991352"/>
          </a:xfrm>
          <a:prstGeom prst="rect">
            <a:avLst/>
          </a:prstGeom>
          <a:noFill/>
        </p:spPr>
        <p:txBody>
          <a:bodyPr vert="horz" lIns="27432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100422753"/>
      </p:ext>
    </p:extLst>
  </p:cSld>
  <p:clrMap bg1="dk1" tx1="lt1" bg2="dk2" tx2="lt2" accent1="accent1" accent2="accent2" accent3="accent3" accent4="accent4" accent5="accent5" accent6="accent6" hlink="hlink" folHlink="folHlink"/>
  <p:sldLayoutIdLst>
    <p:sldLayoutId id="2147483676" r:id="rId1"/>
  </p:sldLayoutIdLst>
  <p:timing>
    <p:tnLst>
      <p:par>
        <p:cTn id="1" dur="indefinite" restart="never" nodeType="tmRoot"/>
      </p:par>
    </p:tnLst>
  </p:timing>
  <p:txStyles>
    <p:titleStyle>
      <a:lvl1pPr algn="l" defTabSz="457200" rtl="0" eaLnBrk="1" latinLnBrk="0" hangingPunct="1">
        <a:spcBef>
          <a:spcPct val="0"/>
        </a:spcBef>
        <a:buNone/>
        <a:defRPr sz="2400" kern="1200" cap="all" spc="200">
          <a:solidFill>
            <a:srgbClr val="EEB211"/>
          </a:solidFill>
          <a:latin typeface="Calibri"/>
          <a:ea typeface="+mj-ea"/>
          <a:cs typeface="Lucida Grande"/>
        </a:defRPr>
      </a:lvl1pPr>
    </p:titleStyle>
    <p:bodyStyle>
      <a:lvl1pPr marL="0" indent="0" algn="l" defTabSz="457200" rtl="0" eaLnBrk="1" latinLnBrk="0" hangingPunct="1">
        <a:spcBef>
          <a:spcPct val="20000"/>
        </a:spcBef>
        <a:buFont typeface="Arial"/>
        <a:buNone/>
        <a:defRPr sz="3200" kern="1200">
          <a:solidFill>
            <a:schemeClr val="tx1"/>
          </a:solidFill>
          <a:latin typeface="Calibri"/>
          <a:ea typeface="+mn-ea"/>
          <a:cs typeface="Calibri"/>
        </a:defRPr>
      </a:lvl1pPr>
      <a:lvl2pPr marL="466344" indent="-285750" algn="l" defTabSz="457200" rtl="0" eaLnBrk="1" latinLnBrk="0" hangingPunct="1">
        <a:spcBef>
          <a:spcPct val="20000"/>
        </a:spcBef>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91352"/>
          </a:xfrm>
          <a:prstGeom prst="rect">
            <a:avLst/>
          </a:prstGeom>
          <a:solidFill>
            <a:schemeClr val="bg1"/>
          </a:solidFill>
        </p:spPr>
        <p:txBody>
          <a:bodyPr vert="horz" lIns="27432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991352"/>
            <a:ext cx="9144000" cy="5206247"/>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descr="124-hash.eps"/>
          <p:cNvPicPr>
            <a:picLocks noChangeAspect="1"/>
          </p:cNvPicPr>
          <p:nvPr userDrawn="1"/>
        </p:nvPicPr>
        <p:blipFill rotWithShape="1">
          <a:blip r:embed="rId7">
            <a:extLst>
              <a:ext uri="{28A0092B-C50C-407E-A947-70E740481C1C}">
                <a14:useLocalDpi xmlns:a14="http://schemas.microsoft.com/office/drawing/2010/main" val="0"/>
              </a:ext>
            </a:extLst>
          </a:blip>
          <a:srcRect l="25412"/>
          <a:stretch/>
        </p:blipFill>
        <p:spPr>
          <a:xfrm>
            <a:off x="-1" y="6378834"/>
            <a:ext cx="6820285" cy="260195"/>
          </a:xfrm>
          <a:prstGeom prst="rect">
            <a:avLst/>
          </a:prstGeom>
        </p:spPr>
      </p:pic>
      <p:pic>
        <p:nvPicPr>
          <p:cNvPr id="4" name="Picture 3" descr="creating-the-next-black.eps"/>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58397" y="6439554"/>
            <a:ext cx="2166112" cy="191008"/>
          </a:xfrm>
          <a:prstGeom prst="rect">
            <a:avLst/>
          </a:prstGeom>
        </p:spPr>
      </p:pic>
    </p:spTree>
    <p:extLst>
      <p:ext uri="{BB962C8B-B14F-4D97-AF65-F5344CB8AC3E}">
        <p14:creationId xmlns:p14="http://schemas.microsoft.com/office/powerpoint/2010/main" val="112778491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iming>
    <p:tnLst>
      <p:par>
        <p:cTn id="1" dur="indefinite" restart="never" nodeType="tmRoot"/>
      </p:par>
    </p:tnLst>
  </p:timing>
  <p:txStyles>
    <p:titleStyle>
      <a:lvl1pPr algn="l" defTabSz="457200" rtl="0" eaLnBrk="1" latinLnBrk="0" hangingPunct="1">
        <a:spcBef>
          <a:spcPct val="0"/>
        </a:spcBef>
        <a:buNone/>
        <a:defRPr sz="2400" kern="1200" cap="all"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rgbClr val="262626"/>
          </a:solidFill>
          <a:latin typeface="+mn-lt"/>
          <a:ea typeface="+mn-ea"/>
          <a:cs typeface="+mn-cs"/>
        </a:defRPr>
      </a:lvl1pPr>
      <a:lvl2pPr marL="466344" indent="-285750" algn="l" defTabSz="457200" rtl="0" eaLnBrk="1" latinLnBrk="0" hangingPunct="1">
        <a:spcBef>
          <a:spcPct val="20000"/>
        </a:spcBef>
        <a:buFont typeface="Arial"/>
        <a:buChar char="•"/>
        <a:defRPr sz="2800" kern="1200">
          <a:solidFill>
            <a:srgbClr val="26262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6262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91352"/>
            <a:ext cx="9144000" cy="5206247"/>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descr="124-hash.eps"/>
          <p:cNvPicPr>
            <a:picLocks noChangeAspect="1"/>
          </p:cNvPicPr>
          <p:nvPr userDrawn="1"/>
        </p:nvPicPr>
        <p:blipFill rotWithShape="1">
          <a:blip r:embed="rId3">
            <a:extLst>
              <a:ext uri="{28A0092B-C50C-407E-A947-70E740481C1C}">
                <a14:useLocalDpi xmlns:a14="http://schemas.microsoft.com/office/drawing/2010/main" val="0"/>
              </a:ext>
            </a:extLst>
          </a:blip>
          <a:srcRect l="39516" t="1" b="-2"/>
          <a:stretch/>
        </p:blipFill>
        <p:spPr>
          <a:xfrm rot="16200000">
            <a:off x="-2398813" y="3962566"/>
            <a:ext cx="5530675" cy="260197"/>
          </a:xfrm>
          <a:prstGeom prst="rect">
            <a:avLst/>
          </a:prstGeom>
        </p:spPr>
      </p:pic>
      <p:sp>
        <p:nvSpPr>
          <p:cNvPr id="5" name="Title Placeholder 1"/>
          <p:cNvSpPr>
            <a:spLocks noGrp="1"/>
          </p:cNvSpPr>
          <p:nvPr>
            <p:ph type="title"/>
          </p:nvPr>
        </p:nvSpPr>
        <p:spPr>
          <a:xfrm>
            <a:off x="0" y="0"/>
            <a:ext cx="9144000" cy="991352"/>
          </a:xfrm>
          <a:prstGeom prst="rect">
            <a:avLst/>
          </a:prstGeom>
          <a:solidFill>
            <a:schemeClr val="bg1"/>
          </a:solidFill>
        </p:spPr>
        <p:txBody>
          <a:bodyPr vert="horz" lIns="274320" tIns="45720" rIns="91440" bIns="4572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566434568"/>
      </p:ext>
    </p:extLst>
  </p:cSld>
  <p:clrMap bg1="dk1" tx1="lt1" bg2="dk2" tx2="lt2" accent1="accent1" accent2="accent2" accent3="accent3" accent4="accent4" accent5="accent5" accent6="accent6" hlink="hlink" folHlink="folHlink"/>
  <p:sldLayoutIdLst>
    <p:sldLayoutId id="2147483674" r:id="rId1"/>
  </p:sldLayoutIdLst>
  <p:timing>
    <p:tnLst>
      <p:par>
        <p:cTn id="1" dur="indefinite" restart="never" nodeType="tmRoot"/>
      </p:par>
    </p:tnLst>
  </p:timing>
  <p:txStyles>
    <p:titleStyle>
      <a:lvl1pPr algn="l" defTabSz="457200" rtl="0" eaLnBrk="1" latinLnBrk="0" hangingPunct="1">
        <a:spcBef>
          <a:spcPct val="0"/>
        </a:spcBef>
        <a:buNone/>
        <a:defRPr sz="2400" kern="1200" cap="all"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chemeClr val="bg1">
              <a:lumMod val="85000"/>
              <a:lumOff val="15000"/>
            </a:schemeClr>
          </a:solidFill>
          <a:latin typeface="Calibri"/>
          <a:ea typeface="+mn-ea"/>
          <a:cs typeface="+mn-cs"/>
        </a:defRPr>
      </a:lvl1pPr>
      <a:lvl2pPr marL="466344" indent="-285750" algn="l" defTabSz="457200" rtl="0" eaLnBrk="1" latinLnBrk="0" hangingPunct="1">
        <a:spcBef>
          <a:spcPct val="20000"/>
        </a:spcBef>
        <a:buFont typeface="Arial"/>
        <a:buChar char="•"/>
        <a:defRPr sz="2800" kern="1200">
          <a:solidFill>
            <a:schemeClr val="bg1">
              <a:lumMod val="85000"/>
              <a:lumOff val="15000"/>
            </a:schemeClr>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bg1">
              <a:lumMod val="85000"/>
              <a:lumOff val="15000"/>
            </a:schemeClr>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91352"/>
            <a:ext cx="9144000" cy="5206247"/>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descr="124-hash.eps"/>
          <p:cNvPicPr>
            <a:picLocks noChangeAspect="1"/>
          </p:cNvPicPr>
          <p:nvPr userDrawn="1"/>
        </p:nvPicPr>
        <p:blipFill rotWithShape="1">
          <a:blip r:embed="rId3">
            <a:extLst>
              <a:ext uri="{28A0092B-C50C-407E-A947-70E740481C1C}">
                <a14:useLocalDpi xmlns:a14="http://schemas.microsoft.com/office/drawing/2010/main" val="0"/>
              </a:ext>
            </a:extLst>
          </a:blip>
          <a:srcRect r="28540"/>
          <a:stretch/>
        </p:blipFill>
        <p:spPr>
          <a:xfrm rot="16200000">
            <a:off x="5510316" y="3137065"/>
            <a:ext cx="6534328" cy="260196"/>
          </a:xfrm>
          <a:prstGeom prst="rect">
            <a:avLst/>
          </a:prstGeom>
        </p:spPr>
      </p:pic>
      <p:sp>
        <p:nvSpPr>
          <p:cNvPr id="5" name="Title Placeholder 1"/>
          <p:cNvSpPr>
            <a:spLocks noGrp="1"/>
          </p:cNvSpPr>
          <p:nvPr>
            <p:ph type="title"/>
          </p:nvPr>
        </p:nvSpPr>
        <p:spPr>
          <a:xfrm>
            <a:off x="0" y="0"/>
            <a:ext cx="9144000" cy="991352"/>
          </a:xfrm>
          <a:prstGeom prst="rect">
            <a:avLst/>
          </a:prstGeom>
          <a:solidFill>
            <a:schemeClr val="bg1"/>
          </a:solidFill>
        </p:spPr>
        <p:txBody>
          <a:bodyPr vert="horz" lIns="274320" tIns="45720" rIns="91440" bIns="4572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513459433"/>
      </p:ext>
    </p:extLst>
  </p:cSld>
  <p:clrMap bg1="dk1" tx1="lt1" bg2="dk2" tx2="lt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l" defTabSz="457200" rtl="0" eaLnBrk="1" latinLnBrk="0" hangingPunct="1">
        <a:spcBef>
          <a:spcPct val="0"/>
        </a:spcBef>
        <a:buNone/>
        <a:defRPr sz="2400" kern="1200" cap="all"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chemeClr val="bg1">
              <a:lumMod val="85000"/>
              <a:lumOff val="15000"/>
            </a:schemeClr>
          </a:solidFill>
          <a:latin typeface="Calibri"/>
          <a:ea typeface="+mn-ea"/>
          <a:cs typeface="+mn-cs"/>
        </a:defRPr>
      </a:lvl1pPr>
      <a:lvl2pPr marL="466344" indent="-285750" algn="l" defTabSz="457200" rtl="0" eaLnBrk="1" latinLnBrk="0" hangingPunct="1">
        <a:spcBef>
          <a:spcPct val="20000"/>
        </a:spcBef>
        <a:buFont typeface="Arial"/>
        <a:buChar char="•"/>
        <a:defRPr sz="2800" kern="1200">
          <a:solidFill>
            <a:schemeClr val="bg1">
              <a:lumMod val="85000"/>
              <a:lumOff val="15000"/>
            </a:schemeClr>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bg1">
              <a:lumMod val="85000"/>
              <a:lumOff val="15000"/>
            </a:schemeClr>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policies.gatech.edu/cost-service-centers"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725332" y="637117"/>
            <a:ext cx="5096935" cy="2235200"/>
          </a:xfrm>
        </p:spPr>
        <p:txBody>
          <a:bodyPr/>
          <a:lstStyle/>
          <a:p>
            <a:pPr lvl="0"/>
            <a:r>
              <a:rPr 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Arial Black"/>
              </a:rPr>
              <a:t>Service Center Training </a:t>
            </a:r>
            <a:r>
              <a:rPr lang="en-US" cap="none" spc="0" dirty="0">
                <a:ln>
                  <a:solidFill>
                    <a:schemeClr val="accent3">
                      <a:lumMod val="50000"/>
                    </a:schemeClr>
                  </a:solidFill>
                </a:ln>
                <a:solidFill>
                  <a:srgbClr val="FFFFFF"/>
                </a:solidFill>
                <a:latin typeface="Arial Black"/>
                <a:cs typeface="Arial Black"/>
              </a:rPr>
              <a:t/>
            </a:r>
            <a:br>
              <a:rPr lang="en-US" cap="none" spc="0" dirty="0">
                <a:ln>
                  <a:solidFill>
                    <a:schemeClr val="accent3">
                      <a:lumMod val="50000"/>
                    </a:schemeClr>
                  </a:solidFill>
                </a:ln>
                <a:solidFill>
                  <a:srgbClr val="FFFFFF"/>
                </a:solidFill>
                <a:latin typeface="Arial Black"/>
                <a:cs typeface="Arial Black"/>
              </a:rPr>
            </a:br>
            <a:endParaRPr lang="en-US" dirty="0"/>
          </a:p>
        </p:txBody>
      </p:sp>
      <p:sp>
        <p:nvSpPr>
          <p:cNvPr id="11" name="Subtitle 10"/>
          <p:cNvSpPr>
            <a:spLocks noGrp="1"/>
          </p:cNvSpPr>
          <p:nvPr>
            <p:ph type="subTitle" idx="1"/>
          </p:nvPr>
        </p:nvSpPr>
        <p:spPr/>
        <p:txBody>
          <a:bodyPr/>
          <a:lstStyle/>
          <a:p>
            <a:r>
              <a:rPr lang="en-US" dirty="0" smtClean="0"/>
              <a:t>Grants &amp; Contracts accounting</a:t>
            </a:r>
            <a:endParaRPr lang="en-US" dirty="0"/>
          </a:p>
        </p:txBody>
      </p:sp>
    </p:spTree>
    <p:extLst>
      <p:ext uri="{BB962C8B-B14F-4D97-AF65-F5344CB8AC3E}">
        <p14:creationId xmlns:p14="http://schemas.microsoft.com/office/powerpoint/2010/main" val="2971712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defRPr/>
            </a:pPr>
            <a:endParaRPr lang="en-US" sz="2200" b="1" dirty="0" smtClean="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defRPr/>
            </a:pPr>
            <a:r>
              <a:rPr lang="en-US" sz="2200" b="1" dirty="0" smtClean="0">
                <a:solidFill>
                  <a:prstClr val="white"/>
                </a:solidFill>
                <a:latin typeface="Aparajita" panose="020B0604020202020204" pitchFamily="34" charset="0"/>
                <a:cs typeface="Aparajita" panose="020B0604020202020204" pitchFamily="34" charset="0"/>
              </a:rPr>
              <a:t>Examples </a:t>
            </a:r>
            <a:r>
              <a:rPr lang="en-US" sz="2200" b="1" dirty="0">
                <a:solidFill>
                  <a:prstClr val="white"/>
                </a:solidFill>
                <a:latin typeface="Aparajita" panose="020B0604020202020204" pitchFamily="34" charset="0"/>
                <a:cs typeface="Aparajita" panose="020B0604020202020204" pitchFamily="34" charset="0"/>
              </a:rPr>
              <a:t>of instances when consideration should be given to the establishment of a Service Center are listed below:</a:t>
            </a:r>
          </a:p>
          <a:p>
            <a:pPr marL="420624" lvl="0" indent="-384048" defTabSz="914400">
              <a:spcAft>
                <a:spcPts val="0"/>
              </a:spcAft>
              <a:buClr>
                <a:srgbClr val="E19C1E"/>
              </a:buClr>
              <a:buSzPct val="80000"/>
              <a:buFont typeface="Wingdings" pitchFamily="2" charset="2"/>
              <a:buChar char="Ø"/>
              <a:defRPr/>
            </a:pPr>
            <a:endParaRPr 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A. Your department purchases an expensive piece of equipment with significant operating costs that will be used by representatives of your department and representatives of other departments.</a:t>
            </a:r>
          </a:p>
          <a:p>
            <a:pPr marL="420624" lvl="0" indent="-384048" defTabSz="914400">
              <a:spcAft>
                <a:spcPts val="0"/>
              </a:spcAft>
              <a:buClr>
                <a:srgbClr val="E19C1E"/>
              </a:buClr>
              <a:buSzPct val="8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B. Your department plans to initiate the operation of a special services laboratory staffed with high cost technicians and support personnel that will be used by various members of your department for sponsored activities as well as instructional activities.</a:t>
            </a:r>
          </a:p>
          <a:p>
            <a:endParaRPr lang="en-US" dirty="0"/>
          </a:p>
        </p:txBody>
      </p:sp>
      <p:sp>
        <p:nvSpPr>
          <p:cNvPr id="4" name="Title 3"/>
          <p:cNvSpPr>
            <a:spLocks noGrp="1"/>
          </p:cNvSpPr>
          <p:nvPr>
            <p:ph type="title"/>
          </p:nvPr>
        </p:nvSpPr>
        <p:spPr>
          <a:xfrm>
            <a:off x="-1" y="174928"/>
            <a:ext cx="9144000" cy="991352"/>
          </a:xfrm>
        </p:spPr>
        <p:txBody>
          <a:bodyPr/>
          <a:lstStyle/>
          <a:p>
            <a:pPr algn="ctr"/>
            <a:r>
              <a:rPr lang="en-US" altLang="en-US" sz="4000" b="1" dirty="0">
                <a:solidFill>
                  <a:srgbClr val="FFC000"/>
                </a:solidFill>
              </a:rPr>
              <a:t>When Should a Service Center be Established?</a:t>
            </a:r>
            <a:endParaRPr lang="en-US" sz="4000" dirty="0">
              <a:solidFill>
                <a:srgbClr val="FFC000"/>
              </a:solidFill>
            </a:endParaRPr>
          </a:p>
        </p:txBody>
      </p:sp>
      <p:sp>
        <p:nvSpPr>
          <p:cNvPr id="3" name="TextBox 2"/>
          <p:cNvSpPr txBox="1"/>
          <p:nvPr/>
        </p:nvSpPr>
        <p:spPr>
          <a:xfrm>
            <a:off x="6775939" y="6369538"/>
            <a:ext cx="2149230"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1946990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endParaRPr lang="en-US" dirty="0" smtClean="0"/>
          </a:p>
          <a:p>
            <a:pPr marL="420624" lvl="0" indent="-384048" defTabSz="914400">
              <a:spcAft>
                <a:spcPts val="0"/>
              </a:spcAft>
              <a:buClr>
                <a:srgbClr val="E19C1E"/>
              </a:buClr>
              <a:buSzPct val="80000"/>
              <a:buFont typeface="Wingdings" pitchFamily="2" charset="2"/>
              <a:buChar char="Ø"/>
              <a:defRPr/>
            </a:pPr>
            <a:r>
              <a:rPr lang="en-US" sz="2200" b="1" dirty="0">
                <a:solidFill>
                  <a:prstClr val="white"/>
                </a:solidFill>
                <a:latin typeface="Aparajita" panose="020B0604020202020204" pitchFamily="34" charset="0"/>
                <a:cs typeface="Aparajita" panose="020B0604020202020204" pitchFamily="34" charset="0"/>
              </a:rPr>
              <a:t>Examples of instances when consideration should be given to the establishment of a Service Center are listed below (contd.):</a:t>
            </a:r>
          </a:p>
          <a:p>
            <a:pPr marL="420624" lvl="0" indent="-384048" defTabSz="914400">
              <a:spcAft>
                <a:spcPts val="0"/>
              </a:spcAft>
              <a:buClr>
                <a:srgbClr val="E19C1E"/>
              </a:buClr>
              <a:buSzPct val="80000"/>
              <a:buFont typeface="Wingdings" pitchFamily="2" charset="2"/>
              <a:buChar char="Ø"/>
              <a:defRPr/>
            </a:pPr>
            <a:endParaRPr 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C. If your department has an existing special services laboratory that previously served faculty members in your department for instructional purposes, a change in costing practices is required when:</a:t>
            </a:r>
          </a:p>
          <a:p>
            <a:pPr marL="722376" lvl="1" indent="-274320" defTabSz="914400">
              <a:spcAft>
                <a:spcPts val="0"/>
              </a:spcAft>
              <a:buClr>
                <a:srgbClr val="E19C1E"/>
              </a:buClr>
              <a:buSzPct val="9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a. The laboratory </a:t>
            </a:r>
            <a:r>
              <a:rPr lang="en-US" sz="2200" b="1" dirty="0">
                <a:solidFill>
                  <a:prstClr val="white"/>
                </a:solidFill>
                <a:latin typeface="Aparajita" panose="020B0604020202020204" pitchFamily="34" charset="0"/>
                <a:cs typeface="Aparajita" panose="020B0604020202020204" pitchFamily="34" charset="0"/>
              </a:rPr>
              <a:t>begins to be used by faculty members to support sponsored research projects</a:t>
            </a:r>
            <a:r>
              <a:rPr lang="en-US" sz="2200" dirty="0">
                <a:solidFill>
                  <a:prstClr val="white"/>
                </a:solidFill>
                <a:latin typeface="Aparajita" panose="020B0604020202020204" pitchFamily="34" charset="0"/>
                <a:cs typeface="Aparajita" panose="020B0604020202020204" pitchFamily="34" charset="0"/>
              </a:rPr>
              <a:t>, and/or</a:t>
            </a:r>
          </a:p>
          <a:p>
            <a:pPr marL="722376" lvl="1" indent="-274320" defTabSz="914400">
              <a:spcAft>
                <a:spcPts val="0"/>
              </a:spcAft>
              <a:buClr>
                <a:srgbClr val="E19C1E"/>
              </a:buClr>
              <a:buSzPct val="9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b. The laboratory </a:t>
            </a:r>
            <a:r>
              <a:rPr lang="en-US" sz="2200" b="1" dirty="0">
                <a:solidFill>
                  <a:prstClr val="white"/>
                </a:solidFill>
                <a:latin typeface="Aparajita" panose="020B0604020202020204" pitchFamily="34" charset="0"/>
                <a:cs typeface="Aparajita" panose="020B0604020202020204" pitchFamily="34" charset="0"/>
              </a:rPr>
              <a:t>begins to be used by faculty members from other departments or units to support sponsored research projects.</a:t>
            </a:r>
            <a:endParaRPr lang="en-US" sz="2200" dirty="0">
              <a:solidFill>
                <a:srgbClr val="FFFFFF"/>
              </a:solidFill>
              <a:latin typeface="Aparajita" panose="020B0604020202020204" pitchFamily="34" charset="0"/>
              <a:cs typeface="Aparajita" panose="020B0604020202020204" pitchFamily="34" charset="0"/>
            </a:endParaRPr>
          </a:p>
          <a:p>
            <a:endParaRPr lang="en-US" dirty="0"/>
          </a:p>
        </p:txBody>
      </p:sp>
      <p:sp>
        <p:nvSpPr>
          <p:cNvPr id="4" name="Title 3"/>
          <p:cNvSpPr>
            <a:spLocks noGrp="1"/>
          </p:cNvSpPr>
          <p:nvPr>
            <p:ph type="title"/>
          </p:nvPr>
        </p:nvSpPr>
        <p:spPr>
          <a:xfrm>
            <a:off x="-1" y="174929"/>
            <a:ext cx="9144000" cy="991352"/>
          </a:xfrm>
        </p:spPr>
        <p:txBody>
          <a:bodyPr/>
          <a:lstStyle/>
          <a:p>
            <a:pPr algn="ctr"/>
            <a:r>
              <a:rPr lang="en-US" altLang="en-US" sz="4000" b="1" dirty="0">
                <a:solidFill>
                  <a:srgbClr val="FFC000"/>
                </a:solidFill>
              </a:rPr>
              <a:t>When Should a Service Center be Established?</a:t>
            </a:r>
            <a:endParaRPr lang="en-US" sz="4000" dirty="0">
              <a:solidFill>
                <a:srgbClr val="FFC000"/>
              </a:solidFill>
            </a:endParaRPr>
          </a:p>
        </p:txBody>
      </p:sp>
      <p:sp>
        <p:nvSpPr>
          <p:cNvPr id="3" name="TextBox 2"/>
          <p:cNvSpPr txBox="1"/>
          <p:nvPr/>
        </p:nvSpPr>
        <p:spPr>
          <a:xfrm>
            <a:off x="6736862" y="6408616"/>
            <a:ext cx="2141415"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3413042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endParaRPr lang="en-US" dirty="0" smtClean="0"/>
          </a:p>
          <a:p>
            <a:pPr marL="420624" lvl="0" indent="-384048" defTabSz="914400">
              <a:spcAft>
                <a:spcPts val="0"/>
              </a:spcAft>
              <a:buClr>
                <a:srgbClr val="E19C1E"/>
              </a:buClr>
              <a:buSzPct val="80000"/>
              <a:buFont typeface="Wingdings" pitchFamily="2" charset="2"/>
              <a:buChar char="Ø"/>
              <a:defRPr/>
            </a:pPr>
            <a:r>
              <a:rPr lang="en-US" sz="2300" b="1" dirty="0">
                <a:solidFill>
                  <a:prstClr val="white"/>
                </a:solidFill>
                <a:latin typeface="Aparajita" panose="020B0604020202020204" pitchFamily="34" charset="0"/>
                <a:cs typeface="Aparajita" panose="020B0604020202020204" pitchFamily="34" charset="0"/>
              </a:rPr>
              <a:t>Examples of instances when consideration should be given to the establishment of a Service Center are listed below(contd.):</a:t>
            </a:r>
          </a:p>
          <a:p>
            <a:pPr marL="420624" lvl="0" indent="-384048" defTabSz="914400">
              <a:spcAft>
                <a:spcPts val="0"/>
              </a:spcAft>
              <a:buClr>
                <a:srgbClr val="E19C1E"/>
              </a:buClr>
              <a:buSzPct val="80000"/>
              <a:buFont typeface="Wingdings" pitchFamily="2" charset="2"/>
              <a:buChar char="Ø"/>
              <a:defRPr/>
            </a:pPr>
            <a:endParaRPr lang="en-US" sz="23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defRPr/>
            </a:pPr>
            <a:r>
              <a:rPr lang="en-US" sz="2300" dirty="0">
                <a:solidFill>
                  <a:prstClr val="white"/>
                </a:solidFill>
                <a:latin typeface="Aparajita" panose="020B0604020202020204" pitchFamily="34" charset="0"/>
                <a:cs typeface="Aparajita" panose="020B0604020202020204" pitchFamily="34" charset="0"/>
              </a:rPr>
              <a:t>D. A member of your faculty tells you that he wants to charge Professor Smith in another department for use of his laboratory and staff. </a:t>
            </a:r>
          </a:p>
          <a:p>
            <a:pPr marL="420624" lvl="0" indent="-384048" defTabSz="914400">
              <a:spcAft>
                <a:spcPts val="0"/>
              </a:spcAft>
              <a:buClr>
                <a:srgbClr val="E19C1E"/>
              </a:buClr>
              <a:buSzPct val="80000"/>
              <a:buFont typeface="Wingdings" pitchFamily="2" charset="2"/>
              <a:buChar char="Ø"/>
              <a:defRPr/>
            </a:pPr>
            <a:r>
              <a:rPr lang="en-US" sz="2300" dirty="0">
                <a:solidFill>
                  <a:prstClr val="white"/>
                </a:solidFill>
                <a:latin typeface="Aparajita" panose="020B0604020202020204" pitchFamily="34" charset="0"/>
                <a:cs typeface="Aparajita" panose="020B0604020202020204" pitchFamily="34" charset="0"/>
              </a:rPr>
              <a:t>	- This type of request needs to be studied to determine if a </a:t>
            </a:r>
            <a:r>
              <a:rPr lang="en-US" sz="2300" dirty="0" smtClean="0">
                <a:solidFill>
                  <a:prstClr val="white"/>
                </a:solidFill>
                <a:latin typeface="Aparajita" panose="020B0604020202020204" pitchFamily="34" charset="0"/>
                <a:cs typeface="Aparajita" panose="020B0604020202020204" pitchFamily="34" charset="0"/>
              </a:rPr>
              <a:t>Service </a:t>
            </a:r>
            <a:r>
              <a:rPr lang="en-US" sz="2300" dirty="0">
                <a:solidFill>
                  <a:prstClr val="white"/>
                </a:solidFill>
                <a:latin typeface="Aparajita" panose="020B0604020202020204" pitchFamily="34" charset="0"/>
                <a:cs typeface="Aparajita" panose="020B0604020202020204" pitchFamily="34" charset="0"/>
              </a:rPr>
              <a:t>Center should be established, and if so, the type of </a:t>
            </a:r>
            <a:r>
              <a:rPr lang="en-US" sz="2300" dirty="0" smtClean="0">
                <a:solidFill>
                  <a:prstClr val="white"/>
                </a:solidFill>
                <a:latin typeface="Aparajita" panose="020B0604020202020204" pitchFamily="34" charset="0"/>
                <a:cs typeface="Aparajita" panose="020B0604020202020204" pitchFamily="34" charset="0"/>
              </a:rPr>
              <a:t>Service </a:t>
            </a:r>
            <a:r>
              <a:rPr lang="en-US" sz="2300" dirty="0">
                <a:solidFill>
                  <a:prstClr val="white"/>
                </a:solidFill>
                <a:latin typeface="Aparajita" panose="020B0604020202020204" pitchFamily="34" charset="0"/>
                <a:cs typeface="Aparajita" panose="020B0604020202020204" pitchFamily="34" charset="0"/>
              </a:rPr>
              <a:t>Center to be established.</a:t>
            </a:r>
          </a:p>
          <a:p>
            <a:endParaRPr lang="en-US" dirty="0"/>
          </a:p>
        </p:txBody>
      </p:sp>
      <p:sp>
        <p:nvSpPr>
          <p:cNvPr id="4" name="Title 3"/>
          <p:cNvSpPr>
            <a:spLocks noGrp="1"/>
          </p:cNvSpPr>
          <p:nvPr>
            <p:ph type="title"/>
          </p:nvPr>
        </p:nvSpPr>
        <p:spPr>
          <a:xfrm>
            <a:off x="0" y="182880"/>
            <a:ext cx="9144000" cy="991352"/>
          </a:xfrm>
        </p:spPr>
        <p:txBody>
          <a:bodyPr/>
          <a:lstStyle/>
          <a:p>
            <a:pPr algn="ctr"/>
            <a:r>
              <a:rPr lang="en-US" altLang="en-US" sz="4000" b="1" dirty="0">
                <a:solidFill>
                  <a:srgbClr val="FFC000"/>
                </a:solidFill>
              </a:rPr>
              <a:t>When Should a Service Center be Established?</a:t>
            </a:r>
            <a:endParaRPr lang="en-US" sz="4000" dirty="0">
              <a:solidFill>
                <a:srgbClr val="FFC000"/>
              </a:solidFill>
            </a:endParaRPr>
          </a:p>
        </p:txBody>
      </p:sp>
      <p:sp>
        <p:nvSpPr>
          <p:cNvPr id="3" name="TextBox 2"/>
          <p:cNvSpPr txBox="1"/>
          <p:nvPr/>
        </p:nvSpPr>
        <p:spPr>
          <a:xfrm>
            <a:off x="6752493" y="6377353"/>
            <a:ext cx="2164861"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1090054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defRPr/>
            </a:pPr>
            <a:r>
              <a:rPr lang="en-US" sz="2300" b="1" dirty="0" smtClean="0">
                <a:solidFill>
                  <a:prstClr val="white"/>
                </a:solidFill>
                <a:latin typeface="Aparajita" panose="020B0604020202020204" pitchFamily="34" charset="0"/>
                <a:cs typeface="Aparajita" panose="020B0604020202020204" pitchFamily="34" charset="0"/>
              </a:rPr>
              <a:t>If there </a:t>
            </a:r>
            <a:r>
              <a:rPr lang="en-US" sz="2300" b="1" dirty="0">
                <a:solidFill>
                  <a:prstClr val="white"/>
                </a:solidFill>
                <a:latin typeface="Aparajita" panose="020B0604020202020204" pitchFamily="34" charset="0"/>
                <a:cs typeface="Aparajita" panose="020B0604020202020204" pitchFamily="34" charset="0"/>
              </a:rPr>
              <a:t>is a need to establish a Service Center in your </a:t>
            </a:r>
            <a:r>
              <a:rPr lang="en-US" sz="2300" b="1" dirty="0" smtClean="0">
                <a:solidFill>
                  <a:prstClr val="white"/>
                </a:solidFill>
                <a:latin typeface="Aparajita" panose="020B0604020202020204" pitchFamily="34" charset="0"/>
                <a:cs typeface="Aparajita" panose="020B0604020202020204" pitchFamily="34" charset="0"/>
              </a:rPr>
              <a:t>department </a:t>
            </a:r>
            <a:r>
              <a:rPr lang="en-US" sz="2300" b="1" dirty="0">
                <a:solidFill>
                  <a:prstClr val="white"/>
                </a:solidFill>
                <a:latin typeface="Aparajita" panose="020B0604020202020204" pitchFamily="34" charset="0"/>
                <a:cs typeface="Aparajita" panose="020B0604020202020204" pitchFamily="34" charset="0"/>
              </a:rPr>
              <a:t>please </a:t>
            </a:r>
            <a:r>
              <a:rPr lang="en-US" sz="2300" b="1" dirty="0" smtClean="0">
                <a:solidFill>
                  <a:prstClr val="white"/>
                </a:solidFill>
                <a:latin typeface="Aparajita" panose="020B0604020202020204" pitchFamily="34" charset="0"/>
                <a:cs typeface="Aparajita" panose="020B0604020202020204" pitchFamily="34" charset="0"/>
              </a:rPr>
              <a:t>contact servicecenter.ask@lists.gatech.edu</a:t>
            </a:r>
          </a:p>
          <a:p>
            <a:pPr marL="420624" lvl="0" indent="-384048" defTabSz="914400">
              <a:spcAft>
                <a:spcPts val="0"/>
              </a:spcAft>
              <a:buClr>
                <a:srgbClr val="E19C1E"/>
              </a:buClr>
              <a:buSzPct val="80000"/>
              <a:defRPr/>
            </a:pPr>
            <a:endParaRPr lang="en-US" sz="2300" b="1"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defRPr/>
            </a:pPr>
            <a:endParaRPr lang="en-US" sz="23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defRPr/>
            </a:pPr>
            <a:r>
              <a:rPr lang="en-US" sz="2300" dirty="0">
                <a:solidFill>
                  <a:prstClr val="white"/>
                </a:solidFill>
                <a:latin typeface="Aparajita" panose="020B0604020202020204" pitchFamily="34" charset="0"/>
                <a:cs typeface="Aparajita" panose="020B0604020202020204" pitchFamily="34" charset="0"/>
              </a:rPr>
              <a:t> </a:t>
            </a:r>
            <a:r>
              <a:rPr lang="en-US" sz="2300" dirty="0" smtClean="0">
                <a:solidFill>
                  <a:prstClr val="white"/>
                </a:solidFill>
                <a:latin typeface="Aparajita" panose="020B0604020202020204" pitchFamily="34" charset="0"/>
                <a:cs typeface="Aparajita" panose="020B0604020202020204" pitchFamily="34" charset="0"/>
              </a:rPr>
              <a:t>After </a:t>
            </a:r>
            <a:r>
              <a:rPr lang="en-US" sz="2300" dirty="0">
                <a:solidFill>
                  <a:prstClr val="white"/>
                </a:solidFill>
                <a:latin typeface="Aparajita" panose="020B0604020202020204" pitchFamily="34" charset="0"/>
                <a:cs typeface="Aparajita" panose="020B0604020202020204" pitchFamily="34" charset="0"/>
              </a:rPr>
              <a:t>submission of the </a:t>
            </a:r>
            <a:r>
              <a:rPr lang="en-US" sz="2300" dirty="0" smtClean="0">
                <a:solidFill>
                  <a:prstClr val="white"/>
                </a:solidFill>
                <a:latin typeface="Aparajita" panose="020B0604020202020204" pitchFamily="34" charset="0"/>
                <a:cs typeface="Aparajita" panose="020B0604020202020204" pitchFamily="34" charset="0"/>
              </a:rPr>
              <a:t>Service Center Rate Study request form, </a:t>
            </a:r>
            <a:r>
              <a:rPr lang="en-US" sz="2300" dirty="0">
                <a:solidFill>
                  <a:prstClr val="white"/>
                </a:solidFill>
                <a:latin typeface="Aparajita" panose="020B0604020202020204" pitchFamily="34" charset="0"/>
                <a:cs typeface="Aparajita" panose="020B0604020202020204" pitchFamily="34" charset="0"/>
              </a:rPr>
              <a:t>a Grants &amp; Contracts Accounting Office staff member will work with the departmental representatives to </a:t>
            </a:r>
            <a:r>
              <a:rPr lang="en-US" sz="2300" dirty="0" smtClean="0">
                <a:solidFill>
                  <a:prstClr val="white"/>
                </a:solidFill>
                <a:latin typeface="Aparajita" panose="020B0604020202020204" pitchFamily="34" charset="0"/>
                <a:cs typeface="Aparajita" panose="020B0604020202020204" pitchFamily="34" charset="0"/>
              </a:rPr>
              <a:t>gather additional details to prepare a </a:t>
            </a:r>
            <a:r>
              <a:rPr lang="en-US" sz="2300" dirty="0">
                <a:solidFill>
                  <a:prstClr val="white"/>
                </a:solidFill>
                <a:latin typeface="Aparajita" panose="020B0604020202020204" pitchFamily="34" charset="0"/>
                <a:cs typeface="Aparajita" panose="020B0604020202020204" pitchFamily="34" charset="0"/>
              </a:rPr>
              <a:t>Service Center rate study.  This preparation process may require </a:t>
            </a:r>
            <a:r>
              <a:rPr lang="en-US" sz="2300" u="sng" dirty="0">
                <a:solidFill>
                  <a:prstClr val="white"/>
                </a:solidFill>
                <a:latin typeface="Aparajita" panose="020B0604020202020204" pitchFamily="34" charset="0"/>
                <a:cs typeface="Aparajita" panose="020B0604020202020204" pitchFamily="34" charset="0"/>
              </a:rPr>
              <a:t>several drafts </a:t>
            </a:r>
            <a:r>
              <a:rPr lang="en-US" sz="2300" dirty="0">
                <a:solidFill>
                  <a:prstClr val="white"/>
                </a:solidFill>
                <a:latin typeface="Aparajita" panose="020B0604020202020204" pitchFamily="34" charset="0"/>
                <a:cs typeface="Aparajita" panose="020B0604020202020204" pitchFamily="34" charset="0"/>
              </a:rPr>
              <a:t>to document all of the required information.</a:t>
            </a:r>
          </a:p>
          <a:p>
            <a:endParaRPr lang="en-US" dirty="0"/>
          </a:p>
        </p:txBody>
      </p:sp>
      <p:sp>
        <p:nvSpPr>
          <p:cNvPr id="4" name="Title 3"/>
          <p:cNvSpPr>
            <a:spLocks noGrp="1"/>
          </p:cNvSpPr>
          <p:nvPr>
            <p:ph type="title"/>
          </p:nvPr>
        </p:nvSpPr>
        <p:spPr/>
        <p:txBody>
          <a:bodyPr/>
          <a:lstStyle/>
          <a:p>
            <a:pPr algn="ctr"/>
            <a:r>
              <a:rPr lang="en-US" altLang="en-US" sz="4800" b="1" dirty="0">
                <a:solidFill>
                  <a:srgbClr val="FFC000"/>
                </a:solidFill>
              </a:rPr>
              <a:t>How </a:t>
            </a:r>
            <a:r>
              <a:rPr lang="en-US" altLang="en-US" sz="4800" b="1" dirty="0" smtClean="0">
                <a:solidFill>
                  <a:srgbClr val="FFC000"/>
                </a:solidFill>
              </a:rPr>
              <a:t>to get </a:t>
            </a:r>
            <a:r>
              <a:rPr lang="en-US" altLang="en-US" sz="4800" b="1" dirty="0">
                <a:solidFill>
                  <a:srgbClr val="FFC000"/>
                </a:solidFill>
              </a:rPr>
              <a:t>Started?</a:t>
            </a:r>
            <a:endParaRPr lang="en-US" sz="4800" dirty="0">
              <a:solidFill>
                <a:srgbClr val="FFC000"/>
              </a:solidFill>
            </a:endParaRPr>
          </a:p>
        </p:txBody>
      </p:sp>
      <p:sp>
        <p:nvSpPr>
          <p:cNvPr id="3" name="TextBox 2"/>
          <p:cNvSpPr txBox="1"/>
          <p:nvPr/>
        </p:nvSpPr>
        <p:spPr>
          <a:xfrm>
            <a:off x="6744677" y="6385169"/>
            <a:ext cx="2235199"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977894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algn="ctr" defTabSz="914400">
              <a:spcAft>
                <a:spcPts val="0"/>
              </a:spcAft>
              <a:buClr>
                <a:srgbClr val="E19C1E"/>
              </a:buClr>
              <a:buSzPct val="80000"/>
              <a:defRPr/>
            </a:pPr>
            <a:r>
              <a:rPr lang="en-US" sz="2200" b="1" dirty="0">
                <a:solidFill>
                  <a:prstClr val="white"/>
                </a:solidFill>
                <a:latin typeface="Aparajita" panose="020B0604020202020204" pitchFamily="34" charset="0"/>
                <a:cs typeface="Aparajita" panose="020B0604020202020204" pitchFamily="34" charset="0"/>
              </a:rPr>
              <a:t>Service/Recharge Center </a:t>
            </a:r>
            <a:r>
              <a:rPr lang="en-US" sz="2200" b="1" dirty="0" smtClean="0">
                <a:solidFill>
                  <a:prstClr val="white"/>
                </a:solidFill>
                <a:latin typeface="Aparajita" panose="020B0604020202020204" pitchFamily="34" charset="0"/>
                <a:cs typeface="Aparajita" panose="020B0604020202020204" pitchFamily="34" charset="0"/>
              </a:rPr>
              <a:t>Questionnaire</a:t>
            </a:r>
            <a:endParaRPr lang="en-US" sz="2200" b="1"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defRPr/>
            </a:pPr>
            <a:endParaRPr lang="en-US" sz="2200" dirty="0">
              <a:solidFill>
                <a:prstClr val="white"/>
              </a:solidFill>
              <a:latin typeface="Aparajita" panose="020B0604020202020204" pitchFamily="34" charset="0"/>
              <a:cs typeface="Aparajita" panose="020B0604020202020204" pitchFamily="34" charset="0"/>
            </a:endParaRPr>
          </a:p>
          <a:p>
            <a:pPr marL="36576" lvl="0" defTabSz="914400">
              <a:spcAft>
                <a:spcPts val="0"/>
              </a:spcAft>
              <a:buClr>
                <a:srgbClr val="E19C1E"/>
              </a:buClr>
              <a:buSzPct val="80000"/>
              <a:defRPr/>
            </a:pPr>
            <a:r>
              <a:rPr lang="en-US" sz="2200" dirty="0" smtClean="0">
                <a:solidFill>
                  <a:prstClr val="white"/>
                </a:solidFill>
                <a:latin typeface="Aparajita" panose="020B0604020202020204" pitchFamily="34" charset="0"/>
                <a:cs typeface="Aparajita" panose="020B0604020202020204" pitchFamily="34" charset="0"/>
              </a:rPr>
              <a:t>1</a:t>
            </a:r>
            <a:r>
              <a:rPr lang="en-US" sz="2200" dirty="0">
                <a:solidFill>
                  <a:prstClr val="white"/>
                </a:solidFill>
                <a:latin typeface="Aparajita" panose="020B0604020202020204" pitchFamily="34" charset="0"/>
                <a:cs typeface="Aparajita" panose="020B0604020202020204" pitchFamily="34" charset="0"/>
              </a:rPr>
              <a:t>. Name of Service/Recharge Center  _____________________ </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2. Expense Project No’s. ________________________________</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3. Revenue Account No’s. ______________________________</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4. Brief description of each service (whether billed for or not) of the Center.  _____________________________________________</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5. What units of measure are used as a billing base (hour, day, procedure, mileage, etc.)?  </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 6. How many units of measure (hour, day, procedure, mileage, percent, </a:t>
            </a:r>
            <a:r>
              <a:rPr lang="en-US" sz="2200" dirty="0" smtClean="0">
                <a:solidFill>
                  <a:prstClr val="white"/>
                </a:solidFill>
                <a:latin typeface="Aparajita" panose="020B0604020202020204" pitchFamily="34" charset="0"/>
                <a:cs typeface="Aparajita" panose="020B0604020202020204" pitchFamily="34" charset="0"/>
              </a:rPr>
              <a:t>etc.) </a:t>
            </a:r>
            <a:r>
              <a:rPr lang="en-US" sz="2200" dirty="0">
                <a:solidFill>
                  <a:prstClr val="white"/>
                </a:solidFill>
                <a:latin typeface="Aparajita" panose="020B0604020202020204" pitchFamily="34" charset="0"/>
                <a:cs typeface="Aparajita" panose="020B0604020202020204" pitchFamily="34" charset="0"/>
              </a:rPr>
              <a:t>will be processed during the current fiscal year?</a:t>
            </a:r>
          </a:p>
          <a:p>
            <a:endParaRPr lang="en-US" dirty="0"/>
          </a:p>
        </p:txBody>
      </p:sp>
      <p:sp>
        <p:nvSpPr>
          <p:cNvPr id="4" name="Title 3"/>
          <p:cNvSpPr>
            <a:spLocks noGrp="1"/>
          </p:cNvSpPr>
          <p:nvPr>
            <p:ph type="title"/>
          </p:nvPr>
        </p:nvSpPr>
        <p:spPr/>
        <p:txBody>
          <a:bodyPr/>
          <a:lstStyle/>
          <a:p>
            <a:pPr algn="ctr"/>
            <a:r>
              <a:rPr lang="en-US" altLang="en-US" sz="4800" b="1" dirty="0">
                <a:solidFill>
                  <a:srgbClr val="FFC000"/>
                </a:solidFill>
              </a:rPr>
              <a:t>How </a:t>
            </a:r>
            <a:r>
              <a:rPr lang="en-US" altLang="en-US" sz="4800" b="1" dirty="0" smtClean="0">
                <a:solidFill>
                  <a:srgbClr val="FFC000"/>
                </a:solidFill>
              </a:rPr>
              <a:t>to get </a:t>
            </a:r>
            <a:r>
              <a:rPr lang="en-US" altLang="en-US" sz="4800" b="1" dirty="0">
                <a:solidFill>
                  <a:srgbClr val="FFC000"/>
                </a:solidFill>
              </a:rPr>
              <a:t>Started?</a:t>
            </a:r>
            <a:endParaRPr lang="en-US" sz="4800" dirty="0">
              <a:solidFill>
                <a:srgbClr val="FFC000"/>
              </a:solidFill>
            </a:endParaRPr>
          </a:p>
        </p:txBody>
      </p:sp>
      <p:sp>
        <p:nvSpPr>
          <p:cNvPr id="3" name="TextBox 2"/>
          <p:cNvSpPr txBox="1"/>
          <p:nvPr/>
        </p:nvSpPr>
        <p:spPr>
          <a:xfrm>
            <a:off x="6768123" y="6307015"/>
            <a:ext cx="2157046" cy="367323"/>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979541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36576" lvl="0" algn="ctr" defTabSz="914400">
              <a:spcAft>
                <a:spcPts val="0"/>
              </a:spcAft>
              <a:buClr>
                <a:srgbClr val="E19C1E"/>
              </a:buClr>
              <a:buSzPct val="80000"/>
              <a:defRPr/>
            </a:pPr>
            <a:r>
              <a:rPr lang="en-US" sz="2200" b="1" dirty="0">
                <a:solidFill>
                  <a:prstClr val="white"/>
                </a:solidFill>
                <a:latin typeface="Aparajita" panose="020B0604020202020204" pitchFamily="34" charset="0"/>
                <a:cs typeface="Aparajita" panose="020B0604020202020204" pitchFamily="34" charset="0"/>
              </a:rPr>
              <a:t>Service/Recharge Center </a:t>
            </a:r>
            <a:r>
              <a:rPr lang="en-US" sz="2200" b="1" dirty="0" smtClean="0">
                <a:solidFill>
                  <a:prstClr val="white"/>
                </a:solidFill>
                <a:latin typeface="Aparajita" panose="020B0604020202020204" pitchFamily="34" charset="0"/>
                <a:cs typeface="Aparajita" panose="020B0604020202020204" pitchFamily="34" charset="0"/>
              </a:rPr>
              <a:t>Questionnaire</a:t>
            </a:r>
            <a:endParaRPr lang="en-US" sz="2200" dirty="0" smtClean="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defRPr/>
            </a:pPr>
            <a:endParaRPr lang="en-US" sz="2200" dirty="0" smtClean="0">
              <a:solidFill>
                <a:prstClr val="white"/>
              </a:solidFill>
              <a:latin typeface="Aparajita" panose="020B0604020202020204" pitchFamily="34" charset="0"/>
              <a:cs typeface="Aparajita" panose="020B0604020202020204" pitchFamily="34" charset="0"/>
            </a:endParaRPr>
          </a:p>
          <a:p>
            <a:pPr marL="36576" lvl="0" defTabSz="914400">
              <a:spcAft>
                <a:spcPts val="0"/>
              </a:spcAft>
              <a:buClr>
                <a:srgbClr val="E19C1E"/>
              </a:buClr>
              <a:buSzPct val="80000"/>
              <a:defRPr/>
            </a:pPr>
            <a:r>
              <a:rPr lang="en-US" sz="2200" dirty="0" smtClean="0">
                <a:solidFill>
                  <a:prstClr val="white"/>
                </a:solidFill>
                <a:latin typeface="Aparajita" panose="020B0604020202020204" pitchFamily="34" charset="0"/>
                <a:cs typeface="Aparajita" panose="020B0604020202020204" pitchFamily="34" charset="0"/>
              </a:rPr>
              <a:t>7</a:t>
            </a:r>
            <a:r>
              <a:rPr lang="en-US" sz="2200" dirty="0">
                <a:solidFill>
                  <a:prstClr val="white"/>
                </a:solidFill>
                <a:latin typeface="Aparajita" panose="020B0604020202020204" pitchFamily="34" charset="0"/>
                <a:cs typeface="Aparajita" panose="020B0604020202020204" pitchFamily="34" charset="0"/>
              </a:rPr>
              <a:t>. Are all users charged for the services?  Yes____   No____</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 </a:t>
            </a:r>
            <a:r>
              <a:rPr lang="en-US" sz="2200" dirty="0" smtClean="0">
                <a:solidFill>
                  <a:prstClr val="white"/>
                </a:solidFill>
                <a:latin typeface="Aparajita" panose="020B0604020202020204" pitchFamily="34" charset="0"/>
                <a:cs typeface="Aparajita" panose="020B0604020202020204" pitchFamily="34" charset="0"/>
              </a:rPr>
              <a:t>If </a:t>
            </a:r>
            <a:r>
              <a:rPr lang="en-US" sz="2200" dirty="0">
                <a:solidFill>
                  <a:prstClr val="white"/>
                </a:solidFill>
                <a:latin typeface="Aparajita" panose="020B0604020202020204" pitchFamily="34" charset="0"/>
                <a:cs typeface="Aparajita" panose="020B0604020202020204" pitchFamily="34" charset="0"/>
              </a:rPr>
              <a:t>not, how is it determined who is charged for what? </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8. Are all users charged the same rate?     Yes____    No____</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 </a:t>
            </a:r>
            <a:r>
              <a:rPr lang="en-US" sz="2200" dirty="0" smtClean="0">
                <a:solidFill>
                  <a:prstClr val="white"/>
                </a:solidFill>
                <a:latin typeface="Aparajita" panose="020B0604020202020204" pitchFamily="34" charset="0"/>
                <a:cs typeface="Aparajita" panose="020B0604020202020204" pitchFamily="34" charset="0"/>
              </a:rPr>
              <a:t>If </a:t>
            </a:r>
            <a:r>
              <a:rPr lang="en-US" sz="2200" dirty="0">
                <a:solidFill>
                  <a:prstClr val="white"/>
                </a:solidFill>
                <a:latin typeface="Aparajita" panose="020B0604020202020204" pitchFamily="34" charset="0"/>
                <a:cs typeface="Aparajita" panose="020B0604020202020204" pitchFamily="34" charset="0"/>
              </a:rPr>
              <a:t>not, how is it determined which rate is used for whom? </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9. Are charges made to anyone other than University Departments?  Yes___   No___    If </a:t>
            </a:r>
            <a:r>
              <a:rPr lang="en-US" sz="2200" dirty="0" smtClean="0">
                <a:solidFill>
                  <a:prstClr val="white"/>
                </a:solidFill>
                <a:latin typeface="Aparajita" panose="020B0604020202020204" pitchFamily="34" charset="0"/>
                <a:cs typeface="Aparajita" panose="020B0604020202020204" pitchFamily="34" charset="0"/>
              </a:rPr>
              <a:t>  yes</a:t>
            </a:r>
            <a:r>
              <a:rPr lang="en-US" sz="2200" dirty="0">
                <a:solidFill>
                  <a:prstClr val="white"/>
                </a:solidFill>
                <a:latin typeface="Aparajita" panose="020B0604020202020204" pitchFamily="34" charset="0"/>
                <a:cs typeface="Aparajita" panose="020B0604020202020204" pitchFamily="34" charset="0"/>
              </a:rPr>
              <a:t>, please list some examples. </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10. Are any of the costs related to this activity charged to another </a:t>
            </a:r>
            <a:r>
              <a:rPr lang="en-US" sz="2200" dirty="0" smtClean="0">
                <a:solidFill>
                  <a:prstClr val="white"/>
                </a:solidFill>
                <a:latin typeface="Aparajita" panose="020B0604020202020204" pitchFamily="34" charset="0"/>
                <a:cs typeface="Aparajita" panose="020B0604020202020204" pitchFamily="34" charset="0"/>
              </a:rPr>
              <a:t>project/account</a:t>
            </a:r>
            <a:r>
              <a:rPr lang="en-US" sz="2200" dirty="0">
                <a:solidFill>
                  <a:prstClr val="white"/>
                </a:solidFill>
                <a:latin typeface="Aparajita" panose="020B0604020202020204" pitchFamily="34" charset="0"/>
                <a:cs typeface="Aparajita" panose="020B0604020202020204" pitchFamily="34" charset="0"/>
              </a:rPr>
              <a:t>?</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 </a:t>
            </a:r>
            <a:r>
              <a:rPr lang="en-US" sz="2200" dirty="0" smtClean="0">
                <a:solidFill>
                  <a:prstClr val="white"/>
                </a:solidFill>
                <a:latin typeface="Aparajita" panose="020B0604020202020204" pitchFamily="34" charset="0"/>
                <a:cs typeface="Aparajita" panose="020B0604020202020204" pitchFamily="34" charset="0"/>
              </a:rPr>
              <a:t>Yes</a:t>
            </a:r>
            <a:r>
              <a:rPr lang="en-US" sz="2200" dirty="0">
                <a:solidFill>
                  <a:prstClr val="white"/>
                </a:solidFill>
                <a:latin typeface="Aparajita" panose="020B0604020202020204" pitchFamily="34" charset="0"/>
                <a:cs typeface="Aparajita" panose="020B0604020202020204" pitchFamily="34" charset="0"/>
              </a:rPr>
              <a:t>___ No___   If yes, what </a:t>
            </a:r>
            <a:r>
              <a:rPr lang="en-US" sz="2200" dirty="0" smtClean="0">
                <a:solidFill>
                  <a:prstClr val="white"/>
                </a:solidFill>
                <a:latin typeface="Aparajita" panose="020B0604020202020204" pitchFamily="34" charset="0"/>
                <a:cs typeface="Aparajita" panose="020B0604020202020204" pitchFamily="34" charset="0"/>
              </a:rPr>
              <a:t>project/account </a:t>
            </a:r>
            <a:r>
              <a:rPr lang="en-US" sz="2200" dirty="0">
                <a:solidFill>
                  <a:prstClr val="white"/>
                </a:solidFill>
                <a:latin typeface="Aparajita" panose="020B0604020202020204" pitchFamily="34" charset="0"/>
                <a:cs typeface="Aparajita" panose="020B0604020202020204" pitchFamily="34" charset="0"/>
              </a:rPr>
              <a:t>numbers. </a:t>
            </a:r>
          </a:p>
          <a:p>
            <a:endParaRPr lang="en-US" dirty="0"/>
          </a:p>
        </p:txBody>
      </p:sp>
      <p:sp>
        <p:nvSpPr>
          <p:cNvPr id="4" name="Title 3"/>
          <p:cNvSpPr>
            <a:spLocks noGrp="1"/>
          </p:cNvSpPr>
          <p:nvPr>
            <p:ph type="title"/>
          </p:nvPr>
        </p:nvSpPr>
        <p:spPr/>
        <p:txBody>
          <a:bodyPr/>
          <a:lstStyle/>
          <a:p>
            <a:pPr algn="ctr"/>
            <a:r>
              <a:rPr lang="en-US" altLang="en-US" sz="4800" b="1" dirty="0">
                <a:solidFill>
                  <a:srgbClr val="FFC000"/>
                </a:solidFill>
              </a:rPr>
              <a:t>How </a:t>
            </a:r>
            <a:r>
              <a:rPr lang="en-US" altLang="en-US" sz="4800" b="1" dirty="0" smtClean="0">
                <a:solidFill>
                  <a:srgbClr val="FFC000"/>
                </a:solidFill>
              </a:rPr>
              <a:t>to get </a:t>
            </a:r>
            <a:r>
              <a:rPr lang="en-US" altLang="en-US" sz="4800" b="1" dirty="0">
                <a:solidFill>
                  <a:srgbClr val="FFC000"/>
                </a:solidFill>
              </a:rPr>
              <a:t>Started?</a:t>
            </a:r>
            <a:endParaRPr lang="en-US" sz="4800" dirty="0">
              <a:solidFill>
                <a:srgbClr val="FFC000"/>
              </a:solidFill>
            </a:endParaRPr>
          </a:p>
        </p:txBody>
      </p:sp>
      <p:sp>
        <p:nvSpPr>
          <p:cNvPr id="7" name="TextBox 6"/>
          <p:cNvSpPr txBox="1"/>
          <p:nvPr/>
        </p:nvSpPr>
        <p:spPr>
          <a:xfrm>
            <a:off x="6768122" y="6353908"/>
            <a:ext cx="2203939"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322110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99068"/>
            <a:ext cx="9143999" cy="4996215"/>
          </a:xfrm>
        </p:spPr>
        <p:txBody>
          <a:bodyPr/>
          <a:lstStyle/>
          <a:p>
            <a:pPr marL="420624" lvl="0" indent="-384048" defTabSz="914400">
              <a:spcAft>
                <a:spcPts val="0"/>
              </a:spcAft>
              <a:buClr>
                <a:srgbClr val="E19C1E"/>
              </a:buClr>
              <a:buSzPct val="80000"/>
              <a:defRPr/>
            </a:pPr>
            <a:endParaRPr lang="en-US" sz="2200" b="1" dirty="0" smtClean="0">
              <a:solidFill>
                <a:prstClr val="white"/>
              </a:solidFill>
              <a:latin typeface="Aparajita" panose="020B0604020202020204" pitchFamily="34" charset="0"/>
              <a:cs typeface="Aparajita" panose="020B0604020202020204" pitchFamily="34" charset="0"/>
            </a:endParaRPr>
          </a:p>
          <a:p>
            <a:pPr marL="420624" lvl="0" indent="-384048" algn="ctr" defTabSz="914400">
              <a:spcAft>
                <a:spcPts val="0"/>
              </a:spcAft>
              <a:buClr>
                <a:srgbClr val="E19C1E"/>
              </a:buClr>
              <a:buSzPct val="80000"/>
              <a:defRPr/>
            </a:pPr>
            <a:r>
              <a:rPr lang="en-US" sz="2200" b="1" dirty="0" smtClean="0">
                <a:solidFill>
                  <a:prstClr val="white"/>
                </a:solidFill>
                <a:latin typeface="Aparajita" panose="020B0604020202020204" pitchFamily="34" charset="0"/>
                <a:cs typeface="Aparajita" panose="020B0604020202020204" pitchFamily="34" charset="0"/>
              </a:rPr>
              <a:t>Service/Recharge </a:t>
            </a:r>
            <a:r>
              <a:rPr lang="en-US" sz="2200" b="1" dirty="0">
                <a:solidFill>
                  <a:prstClr val="white"/>
                </a:solidFill>
                <a:latin typeface="Aparajita" panose="020B0604020202020204" pitchFamily="34" charset="0"/>
                <a:cs typeface="Aparajita" panose="020B0604020202020204" pitchFamily="34" charset="0"/>
              </a:rPr>
              <a:t>Center </a:t>
            </a:r>
            <a:r>
              <a:rPr lang="en-US" sz="2200" b="1" dirty="0" smtClean="0">
                <a:solidFill>
                  <a:prstClr val="white"/>
                </a:solidFill>
                <a:latin typeface="Aparajita" panose="020B0604020202020204" pitchFamily="34" charset="0"/>
                <a:cs typeface="Aparajita" panose="020B0604020202020204" pitchFamily="34" charset="0"/>
              </a:rPr>
              <a:t>Questionnaire </a:t>
            </a:r>
          </a:p>
          <a:p>
            <a:pPr marL="420624" lvl="0" indent="-384048" defTabSz="914400">
              <a:spcAft>
                <a:spcPts val="0"/>
              </a:spcAft>
              <a:buClr>
                <a:srgbClr val="E19C1E"/>
              </a:buClr>
              <a:buSzPct val="80000"/>
              <a:buFont typeface="Wingdings" pitchFamily="2" charset="2"/>
              <a:buChar char="Ø"/>
              <a:defRPr/>
            </a:pPr>
            <a:endParaRPr lang="en-US" sz="2200" dirty="0" smtClean="0">
              <a:solidFill>
                <a:prstClr val="white"/>
              </a:solidFill>
              <a:latin typeface="Aparajita" panose="020B0604020202020204" pitchFamily="34" charset="0"/>
              <a:cs typeface="Aparajita" panose="020B0604020202020204" pitchFamily="34" charset="0"/>
            </a:endParaRPr>
          </a:p>
          <a:p>
            <a:pPr marL="36576" lvl="0" defTabSz="914400">
              <a:spcAft>
                <a:spcPts val="0"/>
              </a:spcAft>
              <a:buClr>
                <a:srgbClr val="E19C1E"/>
              </a:buClr>
              <a:buSzPct val="80000"/>
              <a:defRPr/>
            </a:pPr>
            <a:r>
              <a:rPr lang="en-US" sz="2200" dirty="0" smtClean="0">
                <a:solidFill>
                  <a:prstClr val="white"/>
                </a:solidFill>
                <a:latin typeface="Aparajita" panose="020B0604020202020204" pitchFamily="34" charset="0"/>
                <a:cs typeface="Aparajita" panose="020B0604020202020204" pitchFamily="34" charset="0"/>
              </a:rPr>
              <a:t>11</a:t>
            </a:r>
            <a:r>
              <a:rPr lang="en-US" sz="2200" dirty="0">
                <a:solidFill>
                  <a:prstClr val="white"/>
                </a:solidFill>
                <a:latin typeface="Aparajita" panose="020B0604020202020204" pitchFamily="34" charset="0"/>
                <a:cs typeface="Aparajita" panose="020B0604020202020204" pitchFamily="34" charset="0"/>
              </a:rPr>
              <a:t>. List the location by buildings and room numbers, involved with this activity. Please be complete and accurate. List all offices, storage areas, as well as main facility. </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12.  A. Please attach a listing of all non-computer equipment used in this center as of 6/30/XX. ( Decal, description, serial number, location…)</a:t>
            </a:r>
          </a:p>
          <a:p>
            <a:pPr marL="448056" lvl="1" indent="0" defTabSz="914400">
              <a:spcAft>
                <a:spcPts val="0"/>
              </a:spcAft>
              <a:buClr>
                <a:srgbClr val="E19C1E"/>
              </a:buClr>
              <a:buSzPct val="90000"/>
              <a:buNone/>
              <a:defRPr/>
            </a:pPr>
            <a:r>
              <a:rPr lang="en-US" sz="2200" dirty="0">
                <a:solidFill>
                  <a:prstClr val="white"/>
                </a:solidFill>
                <a:latin typeface="Aparajita" panose="020B0604020202020204" pitchFamily="34" charset="0"/>
                <a:cs typeface="Aparajita" panose="020B0604020202020204" pitchFamily="34" charset="0"/>
              </a:rPr>
              <a:t>B. Please attach a separate listing of all computer equipment used in this center as of 6/30/XX. ( Decal, description, serial number…)</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13. Please attach a separate listing of all expenditures that should be included in the center rate calculations (i.e.. M&amp;S, travel, maintenance).</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14. Please attach a separate listing of any personnel data that should be included in the center rate calculations (i.e.. Salary, employee ID, % allocation, etc.).</a:t>
            </a:r>
          </a:p>
          <a:p>
            <a:endParaRPr lang="en-US" dirty="0"/>
          </a:p>
        </p:txBody>
      </p:sp>
      <p:sp>
        <p:nvSpPr>
          <p:cNvPr id="4" name="Title 3"/>
          <p:cNvSpPr>
            <a:spLocks noGrp="1"/>
          </p:cNvSpPr>
          <p:nvPr>
            <p:ph type="title"/>
          </p:nvPr>
        </p:nvSpPr>
        <p:spPr/>
        <p:txBody>
          <a:bodyPr/>
          <a:lstStyle/>
          <a:p>
            <a:pPr algn="ctr"/>
            <a:r>
              <a:rPr lang="en-US" altLang="en-US" sz="4800" b="1" dirty="0">
                <a:solidFill>
                  <a:srgbClr val="FFC000"/>
                </a:solidFill>
              </a:rPr>
              <a:t>How </a:t>
            </a:r>
            <a:r>
              <a:rPr lang="en-US" altLang="en-US" sz="4800" b="1" dirty="0" smtClean="0">
                <a:solidFill>
                  <a:srgbClr val="FFC000"/>
                </a:solidFill>
              </a:rPr>
              <a:t>to get </a:t>
            </a:r>
            <a:r>
              <a:rPr lang="en-US" altLang="en-US" sz="4800" b="1" dirty="0">
                <a:solidFill>
                  <a:srgbClr val="FFC000"/>
                </a:solidFill>
              </a:rPr>
              <a:t>Started?</a:t>
            </a:r>
            <a:endParaRPr lang="en-US" sz="4800" dirty="0">
              <a:solidFill>
                <a:srgbClr val="FFC000"/>
              </a:solidFill>
            </a:endParaRPr>
          </a:p>
        </p:txBody>
      </p:sp>
      <p:sp>
        <p:nvSpPr>
          <p:cNvPr id="3" name="TextBox 2"/>
          <p:cNvSpPr txBox="1"/>
          <p:nvPr/>
        </p:nvSpPr>
        <p:spPr>
          <a:xfrm>
            <a:off x="6775938" y="6432061"/>
            <a:ext cx="2164861" cy="275548"/>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1338766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defRPr/>
            </a:pPr>
            <a:endParaRPr lang="en-US" sz="2200" b="1" dirty="0" smtClean="0">
              <a:solidFill>
                <a:prstClr val="white"/>
              </a:solidFill>
              <a:latin typeface="Aparajita" panose="020B0604020202020204" pitchFamily="34" charset="0"/>
              <a:cs typeface="Aparajita" panose="020B0604020202020204" pitchFamily="34" charset="0"/>
            </a:endParaRPr>
          </a:p>
          <a:p>
            <a:pPr marL="420624" lvl="0" indent="-384048" algn="ctr" defTabSz="914400">
              <a:spcAft>
                <a:spcPts val="0"/>
              </a:spcAft>
              <a:buClr>
                <a:srgbClr val="E19C1E"/>
              </a:buClr>
              <a:buSzPct val="80000"/>
              <a:defRPr/>
            </a:pPr>
            <a:r>
              <a:rPr lang="en-US" sz="2200" b="1" dirty="0" smtClean="0">
                <a:solidFill>
                  <a:prstClr val="white"/>
                </a:solidFill>
                <a:latin typeface="Aparajita" panose="020B0604020202020204" pitchFamily="34" charset="0"/>
                <a:cs typeface="Aparajita" panose="020B0604020202020204" pitchFamily="34" charset="0"/>
              </a:rPr>
              <a:t>Service/Recharge </a:t>
            </a:r>
            <a:r>
              <a:rPr lang="en-US" sz="2200" b="1" dirty="0">
                <a:solidFill>
                  <a:prstClr val="white"/>
                </a:solidFill>
                <a:latin typeface="Aparajita" panose="020B0604020202020204" pitchFamily="34" charset="0"/>
                <a:cs typeface="Aparajita" panose="020B0604020202020204" pitchFamily="34" charset="0"/>
              </a:rPr>
              <a:t>Center Questionnaire </a:t>
            </a:r>
            <a:endParaRPr lang="en-US" sz="2200" b="1" dirty="0" smtClean="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defRPr/>
            </a:pPr>
            <a:endParaRPr lang="en-US" sz="2200" dirty="0">
              <a:solidFill>
                <a:prstClr val="white"/>
              </a:solidFill>
              <a:latin typeface="Aparajita" panose="020B0604020202020204" pitchFamily="34" charset="0"/>
              <a:cs typeface="Aparajita" panose="020B0604020202020204" pitchFamily="34" charset="0"/>
            </a:endParaRP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15. Describe any other potentially relevant information about the center. Please be complete and accurate_____________________________.</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16. Contact Person   ________________    Phone Number _____________</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17. Latest Departmental Rate Study Date (if any) ___________________</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       </a:t>
            </a:r>
            <a:r>
              <a:rPr lang="en-US" sz="2200" dirty="0" smtClean="0">
                <a:solidFill>
                  <a:prstClr val="white"/>
                </a:solidFill>
                <a:latin typeface="Aparajita" panose="020B0604020202020204" pitchFamily="34" charset="0"/>
                <a:cs typeface="Aparajita" panose="020B0604020202020204" pitchFamily="34" charset="0"/>
              </a:rPr>
              <a:t>Copy </a:t>
            </a:r>
            <a:r>
              <a:rPr lang="en-US" sz="2200" dirty="0">
                <a:solidFill>
                  <a:prstClr val="white"/>
                </a:solidFill>
                <a:latin typeface="Aparajita" panose="020B0604020202020204" pitchFamily="34" charset="0"/>
                <a:cs typeface="Aparajita" panose="020B0604020202020204" pitchFamily="34" charset="0"/>
              </a:rPr>
              <a:t>Provided:  Yes___   No___</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18. Proposed rates for the projected fiscal year ___________________ __________________.</a:t>
            </a:r>
          </a:p>
          <a:p>
            <a:endParaRPr lang="en-US" dirty="0"/>
          </a:p>
        </p:txBody>
      </p:sp>
      <p:sp>
        <p:nvSpPr>
          <p:cNvPr id="4" name="Title 3"/>
          <p:cNvSpPr>
            <a:spLocks noGrp="1"/>
          </p:cNvSpPr>
          <p:nvPr>
            <p:ph type="title"/>
          </p:nvPr>
        </p:nvSpPr>
        <p:spPr/>
        <p:txBody>
          <a:bodyPr/>
          <a:lstStyle/>
          <a:p>
            <a:pPr algn="ctr"/>
            <a:r>
              <a:rPr lang="en-US" altLang="en-US" sz="4800" b="1" dirty="0">
                <a:solidFill>
                  <a:srgbClr val="FFC000"/>
                </a:solidFill>
              </a:rPr>
              <a:t>How </a:t>
            </a:r>
            <a:r>
              <a:rPr lang="en-US" altLang="en-US" sz="4800" b="1" dirty="0" smtClean="0">
                <a:solidFill>
                  <a:srgbClr val="FFC000"/>
                </a:solidFill>
              </a:rPr>
              <a:t>to get </a:t>
            </a:r>
            <a:r>
              <a:rPr lang="en-US" altLang="en-US" sz="4800" b="1" dirty="0">
                <a:solidFill>
                  <a:srgbClr val="FFC000"/>
                </a:solidFill>
              </a:rPr>
              <a:t>Started?</a:t>
            </a:r>
            <a:endParaRPr lang="en-US" sz="4800" dirty="0">
              <a:solidFill>
                <a:srgbClr val="FFC000"/>
              </a:solidFill>
            </a:endParaRPr>
          </a:p>
        </p:txBody>
      </p:sp>
      <p:sp>
        <p:nvSpPr>
          <p:cNvPr id="3" name="TextBox 2"/>
          <p:cNvSpPr txBox="1"/>
          <p:nvPr/>
        </p:nvSpPr>
        <p:spPr>
          <a:xfrm>
            <a:off x="6775938" y="6385169"/>
            <a:ext cx="2235200"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592507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Procedure – Service Center Rate Studies and Charge Rates </a:t>
            </a: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The Cost Accounting group of the Grants &amp; Contracts Accounting Office is responsible for the development of Service Center Rate Studies based on information provided by the Service Center managers and financial officers. </a:t>
            </a:r>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A. General Guidelines</a:t>
            </a: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Service Center Rate studies are scheduled on an annual basis, but rates can be used for multiple years when acceptable.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 Charge rates are based on actual activity and actual costs incurred, or projected costs that are based on the most recently completed fiscal year.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Charge rates are not based on what others charge for similar services. </a:t>
            </a: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Determining </a:t>
            </a:r>
            <a:r>
              <a:rPr lang="en-US" altLang="en-US" sz="4800" b="1" dirty="0">
                <a:solidFill>
                  <a:srgbClr val="FFC000"/>
                </a:solidFill>
              </a:rPr>
              <a:t>Charge Rates </a:t>
            </a:r>
            <a:endParaRPr lang="en-US" sz="4800" dirty="0">
              <a:solidFill>
                <a:srgbClr val="FFC000"/>
              </a:solidFill>
            </a:endParaRPr>
          </a:p>
        </p:txBody>
      </p:sp>
      <p:sp>
        <p:nvSpPr>
          <p:cNvPr id="3" name="TextBox 2"/>
          <p:cNvSpPr txBox="1"/>
          <p:nvPr/>
        </p:nvSpPr>
        <p:spPr>
          <a:xfrm>
            <a:off x="6775938" y="6432061"/>
            <a:ext cx="2117968" cy="298994"/>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3345364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defRPr/>
            </a:pPr>
            <a:r>
              <a:rPr lang="en-US" sz="2200" b="1" dirty="0">
                <a:solidFill>
                  <a:prstClr val="white"/>
                </a:solidFill>
                <a:latin typeface="Aparajita" panose="020B0604020202020204" pitchFamily="34" charset="0"/>
                <a:cs typeface="Aparajita" panose="020B0604020202020204" pitchFamily="34" charset="0"/>
              </a:rPr>
              <a:t>Procedure – Service Center Rate Studies and Billing Rates </a:t>
            </a:r>
            <a:endParaRPr 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defRPr/>
            </a:pPr>
            <a:r>
              <a:rPr lang="en-US" sz="2200" b="1" dirty="0">
                <a:solidFill>
                  <a:prstClr val="white"/>
                </a:solidFill>
                <a:latin typeface="Aparajita" panose="020B0604020202020204" pitchFamily="34" charset="0"/>
                <a:cs typeface="Aparajita" panose="020B0604020202020204" pitchFamily="34" charset="0"/>
              </a:rPr>
              <a:t>A. General Guidelines (Continued)</a:t>
            </a:r>
            <a:endParaRPr 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New or expanded services must be approved to operate as part of </a:t>
            </a:r>
            <a:r>
              <a:rPr lang="en-US" sz="2200" dirty="0" smtClean="0">
                <a:solidFill>
                  <a:prstClr val="white"/>
                </a:solidFill>
                <a:latin typeface="Aparajita" panose="020B0604020202020204" pitchFamily="34" charset="0"/>
                <a:cs typeface="Aparajita" panose="020B0604020202020204" pitchFamily="34" charset="0"/>
              </a:rPr>
              <a:t>an </a:t>
            </a:r>
            <a:r>
              <a:rPr lang="en-US" sz="2200" dirty="0">
                <a:solidFill>
                  <a:prstClr val="white"/>
                </a:solidFill>
                <a:latin typeface="Aparajita" panose="020B0604020202020204" pitchFamily="34" charset="0"/>
                <a:cs typeface="Aparajita" panose="020B0604020202020204" pitchFamily="34" charset="0"/>
              </a:rPr>
              <a:t>existing Service Center</a:t>
            </a:r>
          </a:p>
          <a:p>
            <a:pPr marL="420624" lvl="0" indent="-384048" defTabSz="914400">
              <a:spcAft>
                <a:spcPts val="0"/>
              </a:spcAft>
              <a:buClr>
                <a:srgbClr val="E19C1E"/>
              </a:buClr>
              <a:buSzPct val="8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Rates can be changed at any time during the year provided a revised rate study is prepared and approved for use. </a:t>
            </a:r>
          </a:p>
          <a:p>
            <a:pPr marL="420624" lvl="0" indent="-384048" defTabSz="914400">
              <a:spcAft>
                <a:spcPts val="0"/>
              </a:spcAft>
              <a:buClr>
                <a:srgbClr val="E19C1E"/>
              </a:buClr>
              <a:buSzPct val="8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 All rates must be applied consistently to both federal and non- federal users. </a:t>
            </a:r>
          </a:p>
          <a:p>
            <a:pPr marL="420624" lvl="0" indent="-384048" defTabSz="914400">
              <a:spcAft>
                <a:spcPts val="0"/>
              </a:spcAft>
              <a:buClr>
                <a:srgbClr val="E19C1E"/>
              </a:buClr>
              <a:buSzPct val="8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If preferential rates or free services are provided to some users (usually in the home department), rate calculations are to be based on full charge rates, and the resulting under recovery must be subsidized by departmental funds.</a:t>
            </a: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Determining </a:t>
            </a:r>
            <a:r>
              <a:rPr lang="en-US" altLang="en-US" sz="4800" b="1" dirty="0">
                <a:solidFill>
                  <a:srgbClr val="FFC000"/>
                </a:solidFill>
              </a:rPr>
              <a:t>Charge Rates </a:t>
            </a:r>
            <a:endParaRPr lang="en-US" sz="4800" dirty="0">
              <a:solidFill>
                <a:srgbClr val="FFC000"/>
              </a:solidFill>
            </a:endParaRPr>
          </a:p>
        </p:txBody>
      </p:sp>
      <p:sp>
        <p:nvSpPr>
          <p:cNvPr id="3" name="TextBox 2"/>
          <p:cNvSpPr txBox="1"/>
          <p:nvPr/>
        </p:nvSpPr>
        <p:spPr>
          <a:xfrm>
            <a:off x="6783754" y="6408615"/>
            <a:ext cx="2289908"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4271720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smtClean="0"/>
          </a:p>
          <a:p>
            <a:pPr marL="36576"/>
            <a:r>
              <a:rPr lang="en-US" altLang="en-US" sz="2800" smtClean="0">
                <a:latin typeface="Aparajita" panose="020B0604020202020204" pitchFamily="34" charset="0"/>
                <a:cs typeface="Aparajita" panose="020B0604020202020204" pitchFamily="34" charset="0"/>
              </a:rPr>
              <a:t>      1. What is a Service Center?</a:t>
            </a:r>
          </a:p>
          <a:p>
            <a:r>
              <a:rPr lang="en-US" altLang="en-US" sz="2800" smtClean="0">
                <a:latin typeface="Aparajita" panose="020B0604020202020204" pitchFamily="34" charset="0"/>
                <a:cs typeface="Aparajita" panose="020B0604020202020204" pitchFamily="34" charset="0"/>
              </a:rPr>
              <a:t>	2. What are the Regulations and Requirements to be Considered?</a:t>
            </a:r>
          </a:p>
          <a:p>
            <a:r>
              <a:rPr lang="en-US" altLang="en-US" sz="2800" smtClean="0">
                <a:latin typeface="Aparajita" panose="020B0604020202020204" pitchFamily="34" charset="0"/>
                <a:cs typeface="Aparajita" panose="020B0604020202020204" pitchFamily="34" charset="0"/>
              </a:rPr>
              <a:t>	3. When Should a Service Center be Established?</a:t>
            </a:r>
          </a:p>
          <a:p>
            <a:r>
              <a:rPr lang="en-US" altLang="en-US" sz="2800" smtClean="0">
                <a:latin typeface="Aparajita" panose="020B0604020202020204" pitchFamily="34" charset="0"/>
                <a:cs typeface="Aparajita" panose="020B0604020202020204" pitchFamily="34" charset="0"/>
              </a:rPr>
              <a:t>	4. How to get Started?</a:t>
            </a:r>
          </a:p>
          <a:p>
            <a:r>
              <a:rPr lang="en-US" altLang="en-US" sz="2800" smtClean="0">
                <a:latin typeface="Aparajita" panose="020B0604020202020204" pitchFamily="34" charset="0"/>
                <a:cs typeface="Aparajita" panose="020B0604020202020204" pitchFamily="34" charset="0"/>
              </a:rPr>
              <a:t>	5. Determining Charge Rates</a:t>
            </a:r>
          </a:p>
          <a:p>
            <a:r>
              <a:rPr lang="en-US" altLang="en-US" sz="2800" smtClean="0">
                <a:latin typeface="Aparajita" panose="020B0604020202020204" pitchFamily="34" charset="0"/>
                <a:cs typeface="Aparajita" panose="020B0604020202020204" pitchFamily="34" charset="0"/>
              </a:rPr>
              <a:t>	6. Service Center Operating Procedures</a:t>
            </a:r>
          </a:p>
          <a:p>
            <a:r>
              <a:rPr lang="en-US" altLang="en-US" sz="2800" smtClean="0">
                <a:latin typeface="Aparajita" panose="020B0604020202020204" pitchFamily="34" charset="0"/>
                <a:cs typeface="Aparajita" panose="020B0604020202020204" pitchFamily="34" charset="0"/>
              </a:rPr>
              <a:t>	7. Annual Rate Validation Procedures</a:t>
            </a:r>
          </a:p>
          <a:p>
            <a:endParaRPr lang="en-US" dirty="0"/>
          </a:p>
        </p:txBody>
      </p:sp>
      <p:sp>
        <p:nvSpPr>
          <p:cNvPr id="4" name="Title 3"/>
          <p:cNvSpPr>
            <a:spLocks noGrp="1"/>
          </p:cNvSpPr>
          <p:nvPr>
            <p:ph type="title"/>
          </p:nvPr>
        </p:nvSpPr>
        <p:spPr/>
        <p:txBody>
          <a:bodyPr/>
          <a:lstStyle/>
          <a:p>
            <a:pPr algn="ctr"/>
            <a:r>
              <a:rPr lang="en-US" altLang="en-US" sz="4800" smtClean="0">
                <a:solidFill>
                  <a:srgbClr val="FFC000"/>
                </a:solidFill>
              </a:rPr>
              <a:t>Overview</a:t>
            </a:r>
            <a:endParaRPr lang="en-US" sz="4800" dirty="0">
              <a:solidFill>
                <a:srgbClr val="FFC000"/>
              </a:solidFill>
            </a:endParaRPr>
          </a:p>
        </p:txBody>
      </p:sp>
      <p:sp>
        <p:nvSpPr>
          <p:cNvPr id="17" name="TextBox 16"/>
          <p:cNvSpPr txBox="1"/>
          <p:nvPr/>
        </p:nvSpPr>
        <p:spPr>
          <a:xfrm>
            <a:off x="6752491" y="6341181"/>
            <a:ext cx="2235201"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3201118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B. Determining Service Center Revenues </a:t>
            </a:r>
          </a:p>
          <a:p>
            <a:pPr marL="420624" lvl="0" indent="-384048" defTabSz="914400">
              <a:spcAft>
                <a:spcPts val="0"/>
              </a:spcAft>
              <a:buClr>
                <a:srgbClr val="E19C1E"/>
              </a:buClr>
              <a:buSzPct val="80000"/>
            </a:pP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Projected revenue for Service Centers should be based on documented utilization of the service center from the prior period, if available, and a justification of the selected new utilization base.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Charge Rates should be developed for each significant function or type of service provided.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Service Center records are to document the amount of services provided for each function and type of service.  (Track user data)</a:t>
            </a: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Determining </a:t>
            </a:r>
            <a:r>
              <a:rPr lang="en-US" altLang="en-US" sz="4800" b="1" dirty="0">
                <a:solidFill>
                  <a:srgbClr val="FFC000"/>
                </a:solidFill>
              </a:rPr>
              <a:t>Charge Rates </a:t>
            </a:r>
            <a:endParaRPr lang="en-US" sz="4800" dirty="0">
              <a:solidFill>
                <a:srgbClr val="FFC000"/>
              </a:solidFill>
            </a:endParaRPr>
          </a:p>
        </p:txBody>
      </p:sp>
      <p:sp>
        <p:nvSpPr>
          <p:cNvPr id="3" name="TextBox 2"/>
          <p:cNvSpPr txBox="1"/>
          <p:nvPr/>
        </p:nvSpPr>
        <p:spPr>
          <a:xfrm>
            <a:off x="6736862" y="6424246"/>
            <a:ext cx="2180492"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1994215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C. Determining Service Center Operating </a:t>
            </a:r>
            <a:r>
              <a:rPr lang="en-US" altLang="en-US" sz="2200" b="1" dirty="0" smtClean="0">
                <a:solidFill>
                  <a:prstClr val="white"/>
                </a:solidFill>
                <a:latin typeface="Aparajita" panose="020B0604020202020204" pitchFamily="34" charset="0"/>
                <a:cs typeface="Aparajita" panose="020B0604020202020204" pitchFamily="34" charset="0"/>
              </a:rPr>
              <a:t>Costs</a:t>
            </a:r>
          </a:p>
          <a:p>
            <a:pPr marL="420624" lvl="0" indent="-384048" defTabSz="914400">
              <a:spcAft>
                <a:spcPts val="0"/>
              </a:spcAft>
              <a:buClr>
                <a:srgbClr val="E19C1E"/>
              </a:buClr>
              <a:buSzPct val="80000"/>
            </a:pP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 Projected Service Center operating costs should include only those direct and F&amp;A (Indirect) costs which are directly allocable to the activity; </a:t>
            </a:r>
          </a:p>
          <a:p>
            <a:pPr marL="722376" lvl="1" indent="-274320" defTabSz="914400">
              <a:spcAft>
                <a:spcPts val="0"/>
              </a:spcAft>
              <a:buClr>
                <a:srgbClr val="E19C1E"/>
              </a:buClr>
              <a:buSzPct val="9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Allowable under Georgia Tech, State and Federal regulations; </a:t>
            </a:r>
          </a:p>
          <a:p>
            <a:pPr marL="722376" lvl="1" indent="-274320" defTabSz="914400">
              <a:spcAft>
                <a:spcPts val="0"/>
              </a:spcAft>
              <a:buClr>
                <a:srgbClr val="E19C1E"/>
              </a:buClr>
              <a:buSzPct val="9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Reasonable in relation to the service performed; and</a:t>
            </a:r>
          </a:p>
          <a:p>
            <a:pPr marL="722376" lvl="1" indent="-274320" defTabSz="914400">
              <a:spcAft>
                <a:spcPts val="0"/>
              </a:spcAft>
              <a:buClr>
                <a:srgbClr val="E19C1E"/>
              </a:buClr>
              <a:buSzPct val="9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Depreciation of equipment and facilities used directly by the activity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Only charges for actual cost should be included. No charges for profit are authorized.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No charges to generate surpluses for future periods are allowed.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No charges for any item provided by the Federal government are allowed. </a:t>
            </a: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Determining </a:t>
            </a:r>
            <a:r>
              <a:rPr lang="en-US" altLang="en-US" sz="4800" b="1" dirty="0">
                <a:solidFill>
                  <a:srgbClr val="FFC000"/>
                </a:solidFill>
              </a:rPr>
              <a:t>Charge Rates </a:t>
            </a:r>
            <a:endParaRPr lang="en-US" sz="4800" dirty="0">
              <a:solidFill>
                <a:srgbClr val="FFC000"/>
              </a:solidFill>
            </a:endParaRPr>
          </a:p>
        </p:txBody>
      </p:sp>
      <p:sp>
        <p:nvSpPr>
          <p:cNvPr id="3" name="TextBox 2"/>
          <p:cNvSpPr txBox="1"/>
          <p:nvPr/>
        </p:nvSpPr>
        <p:spPr>
          <a:xfrm>
            <a:off x="6736862" y="6408615"/>
            <a:ext cx="2219570"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3207529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C. Determining Service Center Operating Costs</a:t>
            </a: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2"/>
              <a:buChar char=""/>
            </a:pP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Direct Costs include all labor, fringe benefits, materials and supplies, and services which can be identified as directly benefiting the Center.</a:t>
            </a:r>
          </a:p>
          <a:p>
            <a:pPr marL="420624" lvl="0" indent="-384048" defTabSz="914400">
              <a:spcAft>
                <a:spcPts val="0"/>
              </a:spcAft>
              <a:buClr>
                <a:srgbClr val="E19C1E"/>
              </a:buClr>
              <a:buSzPct val="80000"/>
              <a:buFont typeface="Wingdings" pitchFamily="2" charset="2"/>
              <a:buChar char="Ø"/>
            </a:pP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F&amp;A (Indirect) Costs include equipment depreciation by specific item, facility depreciation for net square footage occupied, facilities maintenance costs based on the prior year, and departmental administrative costs, if appropriate.  </a:t>
            </a: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Determining </a:t>
            </a:r>
            <a:r>
              <a:rPr lang="en-US" altLang="en-US" sz="4800" b="1" dirty="0">
                <a:solidFill>
                  <a:srgbClr val="FFC000"/>
                </a:solidFill>
              </a:rPr>
              <a:t>Charge Rates </a:t>
            </a:r>
            <a:endParaRPr lang="en-US" sz="4800" dirty="0">
              <a:solidFill>
                <a:srgbClr val="FFC000"/>
              </a:solidFill>
            </a:endParaRPr>
          </a:p>
        </p:txBody>
      </p:sp>
      <p:sp>
        <p:nvSpPr>
          <p:cNvPr id="3" name="TextBox 2"/>
          <p:cNvSpPr txBox="1"/>
          <p:nvPr/>
        </p:nvSpPr>
        <p:spPr>
          <a:xfrm>
            <a:off x="6760308" y="6403704"/>
            <a:ext cx="2141416" cy="259916"/>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419537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871847"/>
            <a:ext cx="9143999" cy="5164665"/>
          </a:xfrm>
        </p:spPr>
        <p:txBody>
          <a:bodyPr/>
          <a:lstStyle/>
          <a:p>
            <a:endParaRPr lang="en-US" dirty="0" smtClean="0"/>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D. Over/Under Recovery of Costs</a:t>
            </a:r>
          </a:p>
          <a:p>
            <a:pPr marL="420624" lvl="0" indent="-384048" defTabSz="914400">
              <a:spcAft>
                <a:spcPts val="0"/>
              </a:spcAft>
              <a:buClr>
                <a:srgbClr val="E19C1E"/>
              </a:buClr>
              <a:buSzPct val="80000"/>
              <a:buFont typeface="Wingdings 2"/>
              <a:buChar char=""/>
            </a:pP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Service Center charge rates must recognize adjustments to costs for any over/under-recovery of costs from prior years. </a:t>
            </a:r>
          </a:p>
          <a:p>
            <a:pPr marL="420624" lvl="0" indent="-384048" defTabSz="914400">
              <a:spcAft>
                <a:spcPts val="0"/>
              </a:spcAft>
              <a:buClr>
                <a:srgbClr val="E19C1E"/>
              </a:buClr>
              <a:buSzPct val="80000"/>
              <a:buFont typeface="Wingdings" pitchFamily="2" charset="2"/>
              <a:buChar char="Ø"/>
            </a:pP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 A five year cycle is considered an appropriate time period for a Service Center to operate at no better than break-even</a:t>
            </a:r>
          </a:p>
          <a:p>
            <a:pPr marL="420624" lvl="0" indent="-384048" defTabSz="914400">
              <a:spcAft>
                <a:spcPts val="0"/>
              </a:spcAft>
              <a:buClr>
                <a:srgbClr val="E19C1E"/>
              </a:buClr>
              <a:buSzPct val="80000"/>
              <a:buFont typeface="Wingdings" pitchFamily="2" charset="2"/>
              <a:buChar char="Ø"/>
            </a:pP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Operating cost subsidies - When departments subsidize a portion of the operating costs by charging related personnel and/or expenses to unrestricted funds in the unit, these costs should be recognized in the charge rate calculation. 	 </a:t>
            </a: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Determining </a:t>
            </a:r>
            <a:r>
              <a:rPr lang="en-US" altLang="en-US" sz="4800" b="1" dirty="0">
                <a:solidFill>
                  <a:srgbClr val="FFC000"/>
                </a:solidFill>
              </a:rPr>
              <a:t>Charge Rates </a:t>
            </a:r>
            <a:endParaRPr lang="en-US" sz="4800" dirty="0">
              <a:solidFill>
                <a:srgbClr val="FFC000"/>
              </a:solidFill>
            </a:endParaRPr>
          </a:p>
        </p:txBody>
      </p:sp>
      <p:sp>
        <p:nvSpPr>
          <p:cNvPr id="3" name="TextBox 2"/>
          <p:cNvSpPr txBox="1"/>
          <p:nvPr/>
        </p:nvSpPr>
        <p:spPr>
          <a:xfrm>
            <a:off x="6776113" y="6441743"/>
            <a:ext cx="2279177"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3398386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55660" y="1301217"/>
            <a:ext cx="9143999" cy="5164665"/>
          </a:xfrm>
        </p:spPr>
        <p:txBody>
          <a:bodyPr/>
          <a:lstStyle/>
          <a:p>
            <a:endParaRPr lang="en-US" dirty="0" smtClean="0"/>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E. Service Center Charge Rates </a:t>
            </a:r>
          </a:p>
          <a:p>
            <a:pPr marL="420624" lvl="0" indent="-384048" defTabSz="914400">
              <a:spcAft>
                <a:spcPts val="0"/>
              </a:spcAft>
              <a:buClr>
                <a:srgbClr val="E19C1E"/>
              </a:buClr>
              <a:buSzPct val="80000"/>
              <a:buFont typeface="Wingdings 2"/>
              <a:buChar char=""/>
            </a:pP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Service Center Charge Rates normally become effective July 1 of the subsequent year. </a:t>
            </a:r>
          </a:p>
          <a:p>
            <a:pPr marL="420624" lvl="0" indent="-384048" defTabSz="914400">
              <a:spcAft>
                <a:spcPts val="0"/>
              </a:spcAft>
              <a:buClr>
                <a:srgbClr val="E19C1E"/>
              </a:buClr>
              <a:buSzPct val="80000"/>
              <a:buFont typeface="Wingdings" pitchFamily="2" charset="2"/>
              <a:buChar char="Ø"/>
            </a:pP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Prior to ONR approval, if required, rates utilized will be considered provisional until amended. </a:t>
            </a:r>
          </a:p>
          <a:p>
            <a:pPr marL="420624" lvl="0" indent="-384048" defTabSz="914400">
              <a:spcAft>
                <a:spcPts val="0"/>
              </a:spcAft>
              <a:buClr>
                <a:srgbClr val="E19C1E"/>
              </a:buClr>
              <a:buSzPct val="80000"/>
              <a:buFont typeface="Wingdings" pitchFamily="2" charset="2"/>
              <a:buChar char="Ø"/>
            </a:pP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 All work sheets and documents supporting rate calculations should be retained for audit. </a:t>
            </a: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Determining </a:t>
            </a:r>
            <a:r>
              <a:rPr lang="en-US" altLang="en-US" sz="4800" b="1" dirty="0">
                <a:solidFill>
                  <a:srgbClr val="FFC000"/>
                </a:solidFill>
              </a:rPr>
              <a:t>Charge Rates </a:t>
            </a:r>
            <a:endParaRPr lang="en-US" sz="4800" dirty="0">
              <a:solidFill>
                <a:srgbClr val="FFC000"/>
              </a:solidFill>
            </a:endParaRPr>
          </a:p>
        </p:txBody>
      </p:sp>
      <p:sp>
        <p:nvSpPr>
          <p:cNvPr id="3" name="TextBox 2"/>
          <p:cNvSpPr txBox="1"/>
          <p:nvPr/>
        </p:nvSpPr>
        <p:spPr>
          <a:xfrm>
            <a:off x="6735170" y="6404467"/>
            <a:ext cx="2251881"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3169596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pPr>
            <a:r>
              <a:rPr lang="en-US" altLang="en-US" b="1" dirty="0" smtClean="0">
                <a:solidFill>
                  <a:prstClr val="white"/>
                </a:solidFill>
                <a:latin typeface="Aparajita" panose="020B0604020202020204" pitchFamily="34" charset="0"/>
                <a:cs typeface="Aparajita" panose="020B0604020202020204" pitchFamily="34" charset="0"/>
              </a:rPr>
              <a:t>Format used </a:t>
            </a:r>
            <a:r>
              <a:rPr lang="en-US" altLang="en-US" b="1" dirty="0">
                <a:solidFill>
                  <a:prstClr val="white"/>
                </a:solidFill>
                <a:latin typeface="Aparajita" panose="020B0604020202020204" pitchFamily="34" charset="0"/>
                <a:cs typeface="Aparajita" panose="020B0604020202020204" pitchFamily="34" charset="0"/>
              </a:rPr>
              <a:t>to calculate support service unit rates                                 </a:t>
            </a:r>
            <a:endParaRPr lang="en-US" altLang="en-US"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                                              </a:t>
            </a:r>
            <a:r>
              <a:rPr lang="en-US" altLang="en-US" sz="2200" dirty="0">
                <a:solidFill>
                  <a:prstClr val="white"/>
                </a:solidFill>
                <a:latin typeface="Aparajita" panose="020B0604020202020204" pitchFamily="34" charset="0"/>
                <a:cs typeface="Aparajita" panose="020B0604020202020204" pitchFamily="34" charset="0"/>
              </a:rPr>
              <a:t>                     </a:t>
            </a:r>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EXAMPLE 1</a:t>
            </a:r>
            <a:r>
              <a:rPr lang="en-US" altLang="en-US" sz="2200" dirty="0">
                <a:solidFill>
                  <a:prstClr val="white"/>
                </a:solidFill>
                <a:latin typeface="Aparajita" panose="020B0604020202020204" pitchFamily="34" charset="0"/>
                <a:cs typeface="Aparajita" panose="020B0604020202020204" pitchFamily="34" charset="0"/>
              </a:rPr>
              <a:t>:  Research Support Laboratory - Sales Unit is Hours of Service</a:t>
            </a:r>
          </a:p>
          <a:p>
            <a:pPr marL="420624" lvl="0" indent="-384048" defTabSz="914400">
              <a:spcAft>
                <a:spcPts val="0"/>
              </a:spcAft>
              <a:buClr>
                <a:srgbClr val="E19C1E"/>
              </a:buClr>
              <a:buSzPct val="80000"/>
            </a:pPr>
            <a:endParaRPr lang="en-US" altLang="en-US" sz="2200" dirty="0">
              <a:solidFill>
                <a:prstClr val="white"/>
              </a:solidFill>
              <a:latin typeface="Aparajita" panose="020B0604020202020204" pitchFamily="34" charset="0"/>
              <a:cs typeface="Aparajita" panose="020B0604020202020204" pitchFamily="34" charset="0"/>
            </a:endParaRPr>
          </a:p>
          <a:p>
            <a:pPr marL="36576" lvl="0" defTabSz="914400">
              <a:spcAft>
                <a:spcPts val="0"/>
              </a:spcAft>
              <a:buClr>
                <a:srgbClr val="E19C1E"/>
              </a:buClr>
              <a:buSzPct val="80000"/>
            </a:pPr>
            <a:r>
              <a:rPr lang="en-US" altLang="en-US" sz="2200" dirty="0">
                <a:solidFill>
                  <a:prstClr val="white"/>
                </a:solidFill>
                <a:latin typeface="Aparajita" panose="020B0604020202020204" pitchFamily="34" charset="0"/>
                <a:cs typeface="Aparajita" panose="020B0604020202020204" pitchFamily="34" charset="0"/>
              </a:rPr>
              <a:t>OPERATING STATISTICS </a:t>
            </a:r>
            <a:r>
              <a:rPr lang="en-US" altLang="en-US" sz="2200" dirty="0" smtClean="0">
                <a:solidFill>
                  <a:prstClr val="white"/>
                </a:solidFill>
                <a:latin typeface="Aparajita" panose="020B0604020202020204" pitchFamily="34" charset="0"/>
                <a:cs typeface="Aparajita" panose="020B0604020202020204" pitchFamily="34" charset="0"/>
              </a:rPr>
              <a:t>for </a:t>
            </a:r>
            <a:r>
              <a:rPr lang="en-US" altLang="en-US" sz="2200" dirty="0">
                <a:solidFill>
                  <a:prstClr val="white"/>
                </a:solidFill>
                <a:latin typeface="Aparajita" panose="020B0604020202020204" pitchFamily="34" charset="0"/>
                <a:cs typeface="Aparajita" panose="020B0604020202020204" pitchFamily="34" charset="0"/>
              </a:rPr>
              <a:t>period </a:t>
            </a:r>
            <a:r>
              <a:rPr lang="en-US" altLang="en-US" sz="2200" dirty="0" smtClean="0">
                <a:solidFill>
                  <a:prstClr val="white"/>
                </a:solidFill>
                <a:latin typeface="Aparajita" panose="020B0604020202020204" pitchFamily="34" charset="0"/>
                <a:cs typeface="Aparajita" panose="020B0604020202020204" pitchFamily="34" charset="0"/>
              </a:rPr>
              <a:t>07/2015 </a:t>
            </a:r>
            <a:r>
              <a:rPr lang="en-US" altLang="en-US" sz="2200" dirty="0">
                <a:solidFill>
                  <a:prstClr val="white"/>
                </a:solidFill>
                <a:latin typeface="Aparajita" panose="020B0604020202020204" pitchFamily="34" charset="0"/>
                <a:cs typeface="Aparajita" panose="020B0604020202020204" pitchFamily="34" charset="0"/>
              </a:rPr>
              <a:t>- </a:t>
            </a:r>
            <a:r>
              <a:rPr lang="en-US" altLang="en-US" sz="2200" dirty="0" smtClean="0">
                <a:solidFill>
                  <a:prstClr val="white"/>
                </a:solidFill>
                <a:latin typeface="Aparajita" panose="020B0604020202020204" pitchFamily="34" charset="0"/>
                <a:cs typeface="Aparajita" panose="020B0604020202020204" pitchFamily="34" charset="0"/>
              </a:rPr>
              <a:t>06/2016</a:t>
            </a:r>
            <a:endParaRPr lang="en-US" altLang="en-US" sz="2200" dirty="0">
              <a:solidFill>
                <a:prstClr val="white"/>
              </a:solidFill>
              <a:latin typeface="Aparajita" panose="020B0604020202020204" pitchFamily="34" charset="0"/>
              <a:cs typeface="Aparajita" panose="020B0604020202020204" pitchFamily="34" charset="0"/>
            </a:endParaRPr>
          </a:p>
          <a:p>
            <a:pPr marL="36576" lvl="0" defTabSz="914400">
              <a:spcAft>
                <a:spcPts val="0"/>
              </a:spcAft>
              <a:buClr>
                <a:srgbClr val="E19C1E"/>
              </a:buClr>
              <a:buSzPct val="80000"/>
            </a:pPr>
            <a:endParaRPr lang="en-US" altLang="en-US" sz="2200" dirty="0">
              <a:solidFill>
                <a:prstClr val="white"/>
              </a:solidFill>
              <a:latin typeface="Aparajita" panose="020B0604020202020204" pitchFamily="34" charset="0"/>
              <a:cs typeface="Aparajita" panose="020B0604020202020204" pitchFamily="34" charset="0"/>
            </a:endParaRPr>
          </a:p>
          <a:p>
            <a:pPr marL="36576" lvl="0" defTabSz="914400">
              <a:spcAft>
                <a:spcPts val="0"/>
              </a:spcAft>
              <a:buClr>
                <a:srgbClr val="E19C1E"/>
              </a:buClr>
              <a:buSzPct val="80000"/>
            </a:pPr>
            <a:r>
              <a:rPr lang="en-US" altLang="en-US" sz="2200" dirty="0">
                <a:solidFill>
                  <a:prstClr val="white"/>
                </a:solidFill>
                <a:latin typeface="Aparajita" panose="020B0604020202020204" pitchFamily="34" charset="0"/>
                <a:cs typeface="Aparajita" panose="020B0604020202020204" pitchFamily="34" charset="0"/>
              </a:rPr>
              <a:t>Charged out 1285 hours performing Test A on samples.</a:t>
            </a:r>
          </a:p>
          <a:p>
            <a:pPr marL="36576" lvl="0" defTabSz="914400">
              <a:spcAft>
                <a:spcPts val="0"/>
              </a:spcAft>
              <a:buClr>
                <a:srgbClr val="E19C1E"/>
              </a:buClr>
              <a:buSzPct val="80000"/>
            </a:pPr>
            <a:r>
              <a:rPr lang="en-US" altLang="en-US" sz="2200" dirty="0">
                <a:solidFill>
                  <a:prstClr val="white"/>
                </a:solidFill>
                <a:latin typeface="Aparajita" panose="020B0604020202020204" pitchFamily="34" charset="0"/>
                <a:cs typeface="Aparajita" panose="020B0604020202020204" pitchFamily="34" charset="0"/>
              </a:rPr>
              <a:t>Charged out 1930 hours performing Test B on samples. </a:t>
            </a:r>
          </a:p>
          <a:p>
            <a:pPr marL="36576" lvl="0" defTabSz="914400">
              <a:spcAft>
                <a:spcPts val="0"/>
              </a:spcAft>
              <a:buClr>
                <a:srgbClr val="E19C1E"/>
              </a:buClr>
              <a:buSzPct val="80000"/>
            </a:pPr>
            <a:r>
              <a:rPr lang="en-US" altLang="en-US" sz="2200" dirty="0">
                <a:solidFill>
                  <a:prstClr val="white"/>
                </a:solidFill>
                <a:latin typeface="Aparajita" panose="020B0604020202020204" pitchFamily="34" charset="0"/>
                <a:cs typeface="Aparajita" panose="020B0604020202020204" pitchFamily="34" charset="0"/>
              </a:rPr>
              <a:t>Total hours charged out:  1285 + 1930 = 3215 hours </a:t>
            </a: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Determining </a:t>
            </a:r>
            <a:r>
              <a:rPr lang="en-US" altLang="en-US" sz="4800" b="1" dirty="0">
                <a:solidFill>
                  <a:srgbClr val="FFC000"/>
                </a:solidFill>
              </a:rPr>
              <a:t>Charge Rates </a:t>
            </a:r>
            <a:endParaRPr lang="en-US" sz="4800" dirty="0">
              <a:solidFill>
                <a:srgbClr val="FFC000"/>
              </a:solidFill>
            </a:endParaRPr>
          </a:p>
        </p:txBody>
      </p:sp>
      <p:sp>
        <p:nvSpPr>
          <p:cNvPr id="3" name="TextBox 2"/>
          <p:cNvSpPr txBox="1"/>
          <p:nvPr/>
        </p:nvSpPr>
        <p:spPr>
          <a:xfrm>
            <a:off x="6741994" y="6393976"/>
            <a:ext cx="2292824"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3200969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EXAMPLE 1:  Research Support Laboratory </a:t>
            </a:r>
          </a:p>
          <a:p>
            <a:pPr marL="420624" lvl="0" indent="-384048" defTabSz="914400">
              <a:spcAft>
                <a:spcPts val="0"/>
              </a:spcAft>
              <a:buClr>
                <a:srgbClr val="E19C1E"/>
              </a:buClr>
              <a:buSzPct val="80000"/>
              <a:buFont typeface="Wingdings 2"/>
              <a:buChar char=""/>
            </a:pP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PROJECTED CHARGEABLE HOURS </a:t>
            </a:r>
            <a:r>
              <a:rPr lang="en-US" altLang="en-US" sz="2200" dirty="0" smtClean="0">
                <a:solidFill>
                  <a:prstClr val="white"/>
                </a:solidFill>
                <a:latin typeface="Aparajita" panose="020B0604020202020204" pitchFamily="34" charset="0"/>
                <a:cs typeface="Aparajita" panose="020B0604020202020204" pitchFamily="34" charset="0"/>
              </a:rPr>
              <a:t>for </a:t>
            </a:r>
            <a:r>
              <a:rPr lang="en-US" altLang="en-US" sz="2200" dirty="0">
                <a:solidFill>
                  <a:prstClr val="white"/>
                </a:solidFill>
                <a:latin typeface="Aparajita" panose="020B0604020202020204" pitchFamily="34" charset="0"/>
                <a:cs typeface="Aparajita" panose="020B0604020202020204" pitchFamily="34" charset="0"/>
              </a:rPr>
              <a:t>period </a:t>
            </a:r>
            <a:r>
              <a:rPr lang="en-US" altLang="en-US" sz="2200" dirty="0" smtClean="0">
                <a:solidFill>
                  <a:prstClr val="white"/>
                </a:solidFill>
                <a:latin typeface="Aparajita" panose="020B0604020202020204" pitchFamily="34" charset="0"/>
                <a:cs typeface="Aparajita" panose="020B0604020202020204" pitchFamily="34" charset="0"/>
              </a:rPr>
              <a:t>07/2016 </a:t>
            </a:r>
            <a:r>
              <a:rPr lang="en-US" altLang="en-US" sz="2200" dirty="0">
                <a:solidFill>
                  <a:prstClr val="white"/>
                </a:solidFill>
                <a:latin typeface="Aparajita" panose="020B0604020202020204" pitchFamily="34" charset="0"/>
                <a:cs typeface="Aparajita" panose="020B0604020202020204" pitchFamily="34" charset="0"/>
              </a:rPr>
              <a:t>- </a:t>
            </a:r>
            <a:r>
              <a:rPr lang="en-US" altLang="en-US" sz="2200" dirty="0" smtClean="0">
                <a:solidFill>
                  <a:prstClr val="white"/>
                </a:solidFill>
                <a:latin typeface="Aparajita" panose="020B0604020202020204" pitchFamily="34" charset="0"/>
                <a:cs typeface="Aparajita" panose="020B0604020202020204" pitchFamily="34" charset="0"/>
              </a:rPr>
              <a:t>06/2017                                                                </a:t>
            </a: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2"/>
              <a:buChar char=""/>
            </a:pPr>
            <a:endParaRPr lang="en-US" altLang="en-US" sz="3000" dirty="0">
              <a:solidFill>
                <a:srgbClr val="FFFFFF"/>
              </a:solidFill>
              <a:latin typeface="Arial"/>
              <a:cs typeface="Arial"/>
            </a:endParaRP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Determining </a:t>
            </a:r>
            <a:r>
              <a:rPr lang="en-US" altLang="en-US" sz="4800" b="1" dirty="0">
                <a:solidFill>
                  <a:srgbClr val="FFC000"/>
                </a:solidFill>
              </a:rPr>
              <a:t>Charge Rates </a:t>
            </a:r>
            <a:endParaRPr lang="en-US" sz="4800" dirty="0">
              <a:solidFill>
                <a:srgbClr val="FFC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03" y="2648889"/>
            <a:ext cx="8004175"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82937" y="6387152"/>
            <a:ext cx="2217762"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3407969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20624" lvl="0" indent="-384048" defTabSz="914400">
              <a:spcAft>
                <a:spcPts val="0"/>
              </a:spcAft>
              <a:buClr>
                <a:srgbClr val="E19C1E"/>
              </a:buClr>
              <a:buSzPct val="80000"/>
            </a:pPr>
            <a:endParaRPr lang="en-US" altLang="en-US" sz="2200" b="1" dirty="0" smtClean="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pPr>
            <a:r>
              <a:rPr lang="en-US" altLang="en-US" sz="2200" b="1" dirty="0" smtClean="0">
                <a:solidFill>
                  <a:prstClr val="white"/>
                </a:solidFill>
                <a:latin typeface="Aparajita" panose="020B0604020202020204" pitchFamily="34" charset="0"/>
                <a:cs typeface="Aparajita" panose="020B0604020202020204" pitchFamily="34" charset="0"/>
              </a:rPr>
              <a:t>EXAMPLE </a:t>
            </a:r>
            <a:r>
              <a:rPr lang="en-US" altLang="en-US" sz="2200" b="1" dirty="0">
                <a:solidFill>
                  <a:prstClr val="white"/>
                </a:solidFill>
                <a:latin typeface="Aparajita" panose="020B0604020202020204" pitchFamily="34" charset="0"/>
                <a:cs typeface="Aparajita" panose="020B0604020202020204" pitchFamily="34" charset="0"/>
              </a:rPr>
              <a:t>1:  Research Support Laboratory </a:t>
            </a: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PERSONNEL COSTS </a:t>
            </a:r>
            <a:r>
              <a:rPr lang="en-US" altLang="en-US" sz="2200" dirty="0" smtClean="0">
                <a:solidFill>
                  <a:prstClr val="white"/>
                </a:solidFill>
                <a:latin typeface="Aparajita" panose="020B0604020202020204" pitchFamily="34" charset="0"/>
                <a:cs typeface="Aparajita" panose="020B0604020202020204" pitchFamily="34" charset="0"/>
              </a:rPr>
              <a:t>for </a:t>
            </a:r>
            <a:r>
              <a:rPr lang="en-US" altLang="en-US" sz="2200" dirty="0">
                <a:solidFill>
                  <a:prstClr val="white"/>
                </a:solidFill>
                <a:latin typeface="Aparajita" panose="020B0604020202020204" pitchFamily="34" charset="0"/>
                <a:cs typeface="Aparajita" panose="020B0604020202020204" pitchFamily="34" charset="0"/>
              </a:rPr>
              <a:t>period </a:t>
            </a:r>
            <a:r>
              <a:rPr lang="en-US" altLang="en-US" sz="2200" dirty="0" smtClean="0">
                <a:solidFill>
                  <a:prstClr val="white"/>
                </a:solidFill>
                <a:latin typeface="Aparajita" panose="020B0604020202020204" pitchFamily="34" charset="0"/>
                <a:cs typeface="Aparajita" panose="020B0604020202020204" pitchFamily="34" charset="0"/>
              </a:rPr>
              <a:t>07/2016 </a:t>
            </a:r>
            <a:r>
              <a:rPr lang="en-US" altLang="en-US" sz="2200" dirty="0">
                <a:solidFill>
                  <a:prstClr val="white"/>
                </a:solidFill>
                <a:latin typeface="Aparajita" panose="020B0604020202020204" pitchFamily="34" charset="0"/>
                <a:cs typeface="Aparajita" panose="020B0604020202020204" pitchFamily="34" charset="0"/>
              </a:rPr>
              <a:t>- </a:t>
            </a:r>
            <a:r>
              <a:rPr lang="en-US" altLang="en-US" sz="2200" dirty="0" smtClean="0">
                <a:solidFill>
                  <a:prstClr val="white"/>
                </a:solidFill>
                <a:latin typeface="Aparajita" panose="020B0604020202020204" pitchFamily="34" charset="0"/>
                <a:cs typeface="Aparajita" panose="020B0604020202020204" pitchFamily="34" charset="0"/>
              </a:rPr>
              <a:t>06/2017</a:t>
            </a:r>
            <a:endParaRPr lang="en-US" altLang="en-US" sz="2200" dirty="0">
              <a:solidFill>
                <a:prstClr val="white"/>
              </a:solidFill>
              <a:latin typeface="Aparajita" panose="020B0604020202020204" pitchFamily="34" charset="0"/>
              <a:cs typeface="Aparajita" panose="020B0604020202020204" pitchFamily="34" charset="0"/>
            </a:endParaRP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Determining </a:t>
            </a:r>
            <a:r>
              <a:rPr lang="en-US" altLang="en-US" sz="4800" b="1" dirty="0">
                <a:solidFill>
                  <a:srgbClr val="FFC000"/>
                </a:solidFill>
              </a:rPr>
              <a:t>Charge Rates </a:t>
            </a:r>
            <a:endParaRPr lang="en-US" sz="4800" dirty="0">
              <a:solidFill>
                <a:srgbClr val="FFC000"/>
              </a:solidFill>
            </a:endParaRPr>
          </a:p>
        </p:txBody>
      </p:sp>
      <p:sp>
        <p:nvSpPr>
          <p:cNvPr id="3" name="TextBox 2"/>
          <p:cNvSpPr txBox="1"/>
          <p:nvPr/>
        </p:nvSpPr>
        <p:spPr>
          <a:xfrm>
            <a:off x="6782937" y="6380328"/>
            <a:ext cx="2197813" cy="369332"/>
          </a:xfrm>
          <a:prstGeom prst="rect">
            <a:avLst/>
          </a:prstGeom>
          <a:solidFill>
            <a:srgbClr val="081422"/>
          </a:solidFill>
        </p:spPr>
        <p:txBody>
          <a:bodyPr wrap="square" rtlCol="0">
            <a:spAutoFit/>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77919566"/>
              </p:ext>
            </p:extLst>
          </p:nvPr>
        </p:nvGraphicFramePr>
        <p:xfrm>
          <a:off x="345881" y="1955814"/>
          <a:ext cx="8301333" cy="4207919"/>
        </p:xfrm>
        <a:graphic>
          <a:graphicData uri="http://schemas.openxmlformats.org/drawingml/2006/table">
            <a:tbl>
              <a:tblPr/>
              <a:tblGrid>
                <a:gridCol w="1269180"/>
                <a:gridCol w="921095"/>
                <a:gridCol w="1184275"/>
                <a:gridCol w="1156724"/>
                <a:gridCol w="1156724"/>
                <a:gridCol w="1456611"/>
                <a:gridCol w="1156724"/>
              </a:tblGrid>
              <a:tr h="160529">
                <a:tc>
                  <a:txBody>
                    <a:bodyPr/>
                    <a:lstStyle/>
                    <a:p>
                      <a:pPr algn="l" fontAlgn="b"/>
                      <a:endParaRPr lang="en-US" sz="1500" b="0" i="0" u="none" strike="noStrike" dirty="0">
                        <a:solidFill>
                          <a:srgbClr val="000000"/>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rowSpan="2">
                  <a:txBody>
                    <a:bodyPr/>
                    <a:lstStyle/>
                    <a:p>
                      <a:pPr algn="ctr" fontAlgn="b"/>
                      <a:r>
                        <a:rPr lang="en-US" sz="1500" b="0" i="0" u="sng" strike="noStrike" dirty="0">
                          <a:solidFill>
                            <a:schemeClr val="tx1"/>
                          </a:solidFill>
                          <a:effectLst/>
                          <a:latin typeface="Aparajita" panose="020B0604020202020204" pitchFamily="34" charset="0"/>
                          <a:cs typeface="Aparajita" panose="020B0604020202020204" pitchFamily="34" charset="0"/>
                        </a:rPr>
                        <a:t>Annual Salary</a:t>
                      </a:r>
                    </a:p>
                  </a:txBody>
                  <a:tcPr marL="9525" marR="9525" marT="9525"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rowSpan="2">
                  <a:txBody>
                    <a:bodyPr/>
                    <a:lstStyle/>
                    <a:p>
                      <a:pPr algn="ctr"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rowSpan="2">
                  <a:txBody>
                    <a:bodyPr/>
                    <a:lstStyle/>
                    <a:p>
                      <a:pPr algn="r" fontAlgn="b"/>
                      <a:r>
                        <a:rPr lang="en-US" sz="1500" b="0" i="0" u="sng" strike="noStrike" dirty="0">
                          <a:solidFill>
                            <a:schemeClr val="tx1"/>
                          </a:solidFill>
                          <a:effectLst/>
                          <a:latin typeface="Aparajita" panose="020B0604020202020204" pitchFamily="34" charset="0"/>
                          <a:cs typeface="Aparajita" panose="020B0604020202020204" pitchFamily="34" charset="0"/>
                        </a:rPr>
                        <a:t>Test A</a:t>
                      </a:r>
                    </a:p>
                  </a:txBody>
                  <a:tcPr marL="9525" marR="9525" marT="9525" marB="0" anchor="b">
                    <a:lnL>
                      <a:noFill/>
                    </a:lnL>
                    <a:lnR>
                      <a:noFill/>
                    </a:lnR>
                    <a:lnT>
                      <a:noFill/>
                    </a:lnT>
                    <a:lnB>
                      <a:noFill/>
                    </a:lnB>
                  </a:tcPr>
                </a:tc>
                <a:tc rowSpan="2">
                  <a:txBody>
                    <a:bodyPr/>
                    <a:lstStyle/>
                    <a:p>
                      <a:pPr algn="r" fontAlgn="b"/>
                      <a:r>
                        <a:rPr lang="en-US" sz="1500" b="0" i="0" u="sng" strike="noStrike" dirty="0">
                          <a:solidFill>
                            <a:schemeClr val="tx1"/>
                          </a:solidFill>
                          <a:effectLst/>
                          <a:latin typeface="Aparajita" panose="020B0604020202020204" pitchFamily="34" charset="0"/>
                          <a:cs typeface="Aparajita" panose="020B0604020202020204" pitchFamily="34" charset="0"/>
                        </a:rPr>
                        <a:t>Test B</a:t>
                      </a:r>
                    </a:p>
                  </a:txBody>
                  <a:tcPr marL="9525" marR="9525" marT="9525"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r>
              <a:tr h="444043">
                <a:tc>
                  <a:txBody>
                    <a:bodyPr/>
                    <a:lstStyle/>
                    <a:p>
                      <a:pPr algn="l" fontAlgn="b"/>
                      <a:r>
                        <a:rPr lang="en-US" sz="1500" b="0" i="0" u="sng" strike="noStrike" dirty="0">
                          <a:solidFill>
                            <a:schemeClr val="tx1"/>
                          </a:solidFill>
                          <a:effectLst/>
                          <a:latin typeface="Aparajita" panose="020B0604020202020204" pitchFamily="34" charset="0"/>
                          <a:cs typeface="Aparajita" panose="020B0604020202020204" pitchFamily="34" charset="0"/>
                        </a:rPr>
                        <a:t>Employee</a:t>
                      </a:r>
                    </a:p>
                  </a:txBody>
                  <a:tcPr marL="9525" marR="9525" marT="9525" marB="0" anchor="b">
                    <a:lnL>
                      <a:noFill/>
                    </a:lnL>
                    <a:lnR>
                      <a:noFill/>
                    </a:lnR>
                    <a:lnT>
                      <a:noFill/>
                    </a:lnT>
                    <a:lnB>
                      <a:noFill/>
                    </a:lnB>
                  </a:tcPr>
                </a:tc>
                <a:tc vMerge="1">
                  <a:txBody>
                    <a:bodyPr/>
                    <a:lstStyle/>
                    <a:p>
                      <a:endParaRPr lang="en-US"/>
                    </a:p>
                  </a:txBody>
                  <a:tcPr/>
                </a:tc>
                <a:tc>
                  <a:txBody>
                    <a:bodyPr/>
                    <a:lstStyle/>
                    <a:p>
                      <a:pPr algn="r" fontAlgn="b"/>
                      <a:r>
                        <a:rPr lang="en-US" sz="1500" b="0" i="0" u="sng" strike="noStrike" dirty="0">
                          <a:solidFill>
                            <a:schemeClr val="tx1"/>
                          </a:solidFill>
                          <a:effectLst/>
                          <a:latin typeface="Aparajita" panose="020B0604020202020204" pitchFamily="34" charset="0"/>
                          <a:cs typeface="Aparajita" panose="020B0604020202020204" pitchFamily="34" charset="0"/>
                        </a:rPr>
                        <a:t>Chargeable Salary</a:t>
                      </a:r>
                    </a:p>
                  </a:txBody>
                  <a:tcPr marL="9525" marR="9525" marT="9525" marB="0" anchor="b">
                    <a:lnL>
                      <a:noFill/>
                    </a:lnL>
                    <a:lnR>
                      <a:noFill/>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r>
              <a:tr h="215765">
                <a:tc>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  A</a:t>
                      </a:r>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54,000**</a:t>
                      </a:r>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54,000**</a:t>
                      </a:r>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18,000</a:t>
                      </a: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36,000</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r>
              <a:tr h="215765">
                <a:tc>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  B</a:t>
                      </a:r>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47,500</a:t>
                      </a:r>
                    </a:p>
                  </a:txBody>
                  <a:tcPr marL="9525" marR="9525" marT="9525" marB="0" anchor="b">
                    <a:lnL>
                      <a:noFill/>
                    </a:lnL>
                    <a:lnR>
                      <a:noFill/>
                    </a:lnR>
                    <a:lnT>
                      <a:noFill/>
                    </a:lnT>
                    <a:lnB>
                      <a:noFill/>
                    </a:lnB>
                  </a:tcPr>
                </a:tc>
                <a:tc>
                  <a:txBody>
                    <a:bodyPr/>
                    <a:lstStyle/>
                    <a:p>
                      <a:pPr algn="r"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47,500  </a:t>
                      </a:r>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23,750</a:t>
                      </a: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23,750</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r>
              <a:tr h="376195">
                <a:tc>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  C</a:t>
                      </a:r>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   30,000*</a:t>
                      </a:r>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15,000</a:t>
                      </a:r>
                      <a:r>
                        <a:rPr lang="en-US" sz="1500" b="0" i="0" u="none" strike="noStrike" dirty="0" smtClean="0">
                          <a:solidFill>
                            <a:schemeClr val="tx1"/>
                          </a:solidFill>
                          <a:effectLst/>
                          <a:latin typeface="Aparajita" panose="020B0604020202020204" pitchFamily="34" charset="0"/>
                          <a:cs typeface="Aparajita" panose="020B0604020202020204" pitchFamily="34" charset="0"/>
                        </a:rPr>
                        <a:t>*</a:t>
                      </a:r>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3,750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11,250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r>
              <a:tr h="215765">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r>
              <a:tr h="215765">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gridSpan="3">
                  <a:txBody>
                    <a:bodyPr/>
                    <a:lstStyle/>
                    <a:p>
                      <a:pPr algn="l" fontAlgn="b"/>
                      <a:r>
                        <a:rPr lang="en-US" sz="1500" b="0" i="0" u="none" strike="noStrike" dirty="0">
                          <a:solidFill>
                            <a:schemeClr val="tx1"/>
                          </a:solidFill>
                          <a:effectLst/>
                          <a:latin typeface="Aparajita" panose="020B0604020202020204" pitchFamily="34" charset="0"/>
                          <a:cs typeface="Aparajita" panose="020B0604020202020204" pitchFamily="34" charset="0"/>
                        </a:rPr>
                        <a:t>Total Personnel Costs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45,500</a:t>
                      </a: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71,000</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r>
              <a:tr h="215765">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r>
              <a:tr h="286801">
                <a:tc gridSpan="4">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r>
              <a:tr h="286801">
                <a:tc gridSpan="7">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 </a:t>
                      </a:r>
                      <a:r>
                        <a:rPr lang="en-US" sz="1500" b="0" i="0" u="none" strike="noStrike" dirty="0">
                          <a:solidFill>
                            <a:schemeClr val="tx1"/>
                          </a:solidFill>
                          <a:effectLst/>
                          <a:latin typeface="Aparajita" panose="020B0604020202020204" pitchFamily="34" charset="0"/>
                          <a:cs typeface="Aparajita" panose="020B0604020202020204" pitchFamily="34" charset="0"/>
                        </a:rPr>
                        <a:t>Employee "C" is a full-time employee devoting 1/2 effort to this project</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6801">
                <a:tc gridSpan="7">
                  <a:txBody>
                    <a:bodyPr/>
                    <a:lstStyle/>
                    <a:p>
                      <a:pPr algn="l" fontAlgn="b"/>
                      <a:r>
                        <a:rPr lang="en-US" sz="1500" b="0" i="0" u="none" strike="noStrike" dirty="0">
                          <a:solidFill>
                            <a:schemeClr val="tx1"/>
                          </a:solidFill>
                          <a:effectLst/>
                          <a:latin typeface="Aparajita" panose="020B0604020202020204" pitchFamily="34" charset="0"/>
                          <a:cs typeface="Aparajita" panose="020B0604020202020204" pitchFamily="34" charset="0"/>
                        </a:rPr>
                        <a:t>     Only 1/2 salary and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anticipated </a:t>
                      </a:r>
                      <a:r>
                        <a:rPr lang="en-US" sz="1500" b="0" i="0" u="none" strike="noStrike" dirty="0">
                          <a:solidFill>
                            <a:schemeClr val="tx1"/>
                          </a:solidFill>
                          <a:effectLst/>
                          <a:latin typeface="Aparajita" panose="020B0604020202020204" pitchFamily="34" charset="0"/>
                          <a:cs typeface="Aparajita" panose="020B0604020202020204" pitchFamily="34" charset="0"/>
                        </a:rPr>
                        <a:t>leave are considered in the calculation</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6801">
                <a:tc gridSpan="7">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      with 25%</a:t>
                      </a:r>
                      <a:r>
                        <a:rPr lang="en-US" sz="1500" b="0" i="0" u="none" strike="noStrike" baseline="0" dirty="0" smtClean="0">
                          <a:solidFill>
                            <a:schemeClr val="tx1"/>
                          </a:solidFill>
                          <a:effectLst/>
                          <a:latin typeface="Aparajita" panose="020B0604020202020204" pitchFamily="34" charset="0"/>
                          <a:cs typeface="Aparajita" panose="020B0604020202020204" pitchFamily="34" charset="0"/>
                        </a:rPr>
                        <a:t> effort going to Test A and the remaining 75% to Test B</a:t>
                      </a:r>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6801">
                <a:tc gridSpan="7">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**Employee </a:t>
                      </a:r>
                      <a:r>
                        <a:rPr lang="en-US" sz="1500" b="0" i="0" u="none" strike="noStrike" dirty="0">
                          <a:solidFill>
                            <a:schemeClr val="tx1"/>
                          </a:solidFill>
                          <a:effectLst/>
                          <a:latin typeface="Aparajita" panose="020B0604020202020204" pitchFamily="34" charset="0"/>
                          <a:cs typeface="Aparajita" panose="020B0604020202020204" pitchFamily="34" charset="0"/>
                        </a:rPr>
                        <a:t>"A" is a full-time employee devoting full salary and effort to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6801">
                <a:tc gridSpan="7">
                  <a:txBody>
                    <a:bodyPr/>
                    <a:lstStyle/>
                    <a:p>
                      <a:pPr algn="l" fontAlgn="b"/>
                      <a:r>
                        <a:rPr lang="en-US" sz="1500" b="0" i="0" u="none" strike="noStrike" dirty="0">
                          <a:solidFill>
                            <a:schemeClr val="tx1"/>
                          </a:solidFill>
                          <a:effectLst/>
                          <a:latin typeface="Aparajita" panose="020B0604020202020204" pitchFamily="34" charset="0"/>
                          <a:cs typeface="Aparajita" panose="020B0604020202020204" pitchFamily="34" charset="0"/>
                        </a:rPr>
                        <a:t>      the center,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33% </a:t>
                      </a:r>
                      <a:r>
                        <a:rPr lang="en-US" sz="1500" b="0" i="0" u="none" strike="noStrike" dirty="0">
                          <a:solidFill>
                            <a:schemeClr val="tx1"/>
                          </a:solidFill>
                          <a:effectLst/>
                          <a:latin typeface="Aparajita" panose="020B0604020202020204" pitchFamily="34" charset="0"/>
                          <a:cs typeface="Aparajita" panose="020B0604020202020204" pitchFamily="34" charset="0"/>
                        </a:rPr>
                        <a:t>of their effort going to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Test</a:t>
                      </a:r>
                      <a:r>
                        <a:rPr lang="en-US" sz="1500" b="0" i="0" u="none" strike="noStrike" baseline="0" dirty="0" smtClean="0">
                          <a:solidFill>
                            <a:schemeClr val="tx1"/>
                          </a:solidFill>
                          <a:effectLst/>
                          <a:latin typeface="Aparajita" panose="020B0604020202020204" pitchFamily="34" charset="0"/>
                          <a:cs typeface="Aparajita" panose="020B0604020202020204" pitchFamily="34" charset="0"/>
                        </a:rPr>
                        <a:t> A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 </a:t>
                      </a:r>
                      <a:r>
                        <a:rPr lang="en-US" sz="1500" b="0" i="0" u="none" strike="noStrike" dirty="0">
                          <a:solidFill>
                            <a:schemeClr val="tx1"/>
                          </a:solidFill>
                          <a:effectLst/>
                          <a:latin typeface="Aparajita" panose="020B0604020202020204" pitchFamily="34" charset="0"/>
                          <a:cs typeface="Aparajita" panose="020B0604020202020204" pitchFamily="34" charset="0"/>
                        </a:rPr>
                        <a:t>and the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remaining</a:t>
                      </a:r>
                      <a:r>
                        <a:rPr lang="en-US" sz="1500" b="0" i="0" u="none" strike="noStrike" baseline="0" dirty="0" smtClean="0">
                          <a:solidFill>
                            <a:schemeClr val="tx1"/>
                          </a:solidFill>
                          <a:effectLst/>
                          <a:latin typeface="Aparajita" panose="020B0604020202020204" pitchFamily="34" charset="0"/>
                          <a:cs typeface="Aparajita" panose="020B0604020202020204" pitchFamily="34" charset="0"/>
                        </a:rPr>
                        <a:t> 67%</a:t>
                      </a:r>
                      <a:r>
                        <a:rPr lang="en-US" sz="1500" b="0" i="0" u="none" strike="noStrike" dirty="0" smtClean="0">
                          <a:solidFill>
                            <a:schemeClr val="tx1"/>
                          </a:solidFill>
                          <a:effectLst/>
                          <a:latin typeface="Aparajita" panose="020B0604020202020204" pitchFamily="34" charset="0"/>
                          <a:cs typeface="Aparajita" panose="020B0604020202020204" pitchFamily="34" charset="0"/>
                        </a:rPr>
                        <a:t> </a:t>
                      </a:r>
                      <a:r>
                        <a:rPr lang="en-US" sz="1500" b="0" i="0" u="none" strike="noStrike" dirty="0">
                          <a:solidFill>
                            <a:schemeClr val="tx1"/>
                          </a:solidFill>
                          <a:effectLst/>
                          <a:latin typeface="Aparajita" panose="020B0604020202020204" pitchFamily="34" charset="0"/>
                          <a:cs typeface="Aparajita" panose="020B0604020202020204" pitchFamily="34" charset="0"/>
                        </a:rPr>
                        <a:t>to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765">
                <a:tc gridSpan="3">
                  <a:txBody>
                    <a:bodyPr/>
                    <a:lstStyle/>
                    <a:p>
                      <a:pPr algn="l" fontAlgn="b"/>
                      <a:r>
                        <a:rPr lang="en-US" sz="1500" b="0" i="0" u="none" strike="noStrike" dirty="0">
                          <a:solidFill>
                            <a:schemeClr val="tx1"/>
                          </a:solidFill>
                          <a:effectLst/>
                          <a:latin typeface="Aparajita" panose="020B0604020202020204" pitchFamily="34" charset="0"/>
                          <a:cs typeface="Aparajita" panose="020B0604020202020204" pitchFamily="34" charset="0"/>
                        </a:rPr>
                        <a:t>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to</a:t>
                      </a:r>
                      <a:r>
                        <a:rPr lang="en-US" sz="1500" b="0" i="0" u="none" strike="noStrike" baseline="0" dirty="0" smtClean="0">
                          <a:solidFill>
                            <a:schemeClr val="tx1"/>
                          </a:solidFill>
                          <a:effectLst/>
                          <a:latin typeface="Aparajita" panose="020B0604020202020204" pitchFamily="34" charset="0"/>
                          <a:cs typeface="Aparajita" panose="020B0604020202020204" pitchFamily="34" charset="0"/>
                        </a:rPr>
                        <a:t> Test B.</a:t>
                      </a:r>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3251745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ltLang="en-US" sz="4800" b="1" dirty="0" smtClean="0">
                <a:solidFill>
                  <a:srgbClr val="FFC000"/>
                </a:solidFill>
              </a:rPr>
              <a:t>Determining </a:t>
            </a:r>
            <a:r>
              <a:rPr lang="en-US" altLang="en-US" sz="4800" b="1" dirty="0">
                <a:solidFill>
                  <a:srgbClr val="FFC000"/>
                </a:solidFill>
              </a:rPr>
              <a:t>Charge Rates </a:t>
            </a:r>
            <a:endParaRPr lang="en-US" sz="4800" dirty="0">
              <a:solidFill>
                <a:srgbClr val="FFC000"/>
              </a:solidFill>
            </a:endParaRPr>
          </a:p>
        </p:txBody>
      </p:sp>
      <p:sp>
        <p:nvSpPr>
          <p:cNvPr id="3" name="TextBox 2"/>
          <p:cNvSpPr txBox="1"/>
          <p:nvPr/>
        </p:nvSpPr>
        <p:spPr>
          <a:xfrm>
            <a:off x="6762466" y="6387152"/>
            <a:ext cx="2190466" cy="369332"/>
          </a:xfrm>
          <a:prstGeom prst="rect">
            <a:avLst/>
          </a:prstGeom>
          <a:solidFill>
            <a:srgbClr val="081422"/>
          </a:solidFill>
        </p:spPr>
        <p:txBody>
          <a:bodyPr wrap="square" rtlCol="0">
            <a:spAutoFit/>
          </a:bodyPr>
          <a:lstStyle/>
          <a:p>
            <a:endParaRPr lang="en-US" dirty="0"/>
          </a:p>
        </p:txBody>
      </p:sp>
      <p:sp>
        <p:nvSpPr>
          <p:cNvPr id="2" name="Content Placeholder 1"/>
          <p:cNvSpPr>
            <a:spLocks noGrp="1"/>
          </p:cNvSpPr>
          <p:nvPr>
            <p:ph idx="1"/>
          </p:nvPr>
        </p:nvSpPr>
        <p:spPr/>
        <p:txBody>
          <a:bodyPr/>
          <a:lstStyle/>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EXAMPLE 1:  Research Support Laboratory </a:t>
            </a:r>
            <a:endParaRPr lang="en-US" altLang="en-US" sz="2200" dirty="0">
              <a:solidFill>
                <a:prstClr val="white"/>
              </a:solidFill>
              <a:latin typeface="Aparajita" panose="020B0604020202020204" pitchFamily="34" charset="0"/>
              <a:cs typeface="Aparajita" panose="020B0604020202020204" pitchFamily="34" charset="0"/>
            </a:endParaRPr>
          </a:p>
          <a:p>
            <a:pPr marL="36576" lvl="0" defTabSz="914400">
              <a:spcAft>
                <a:spcPts val="0"/>
              </a:spcAft>
              <a:buClr>
                <a:srgbClr val="E19C1E"/>
              </a:buClr>
              <a:buSzPct val="80000"/>
            </a:pPr>
            <a:r>
              <a:rPr lang="en-US" altLang="en-US" sz="2200" dirty="0">
                <a:solidFill>
                  <a:prstClr val="white"/>
                </a:solidFill>
                <a:latin typeface="Aparajita" panose="020B0604020202020204" pitchFamily="34" charset="0"/>
                <a:cs typeface="Aparajita" panose="020B0604020202020204" pitchFamily="34" charset="0"/>
              </a:rPr>
              <a:t>Total Projected Operating Costs for period 07/2015 - </a:t>
            </a:r>
            <a:r>
              <a:rPr lang="en-US" altLang="en-US" sz="2200" dirty="0" smtClean="0">
                <a:solidFill>
                  <a:prstClr val="white"/>
                </a:solidFill>
                <a:latin typeface="Aparajita" panose="020B0604020202020204" pitchFamily="34" charset="0"/>
                <a:cs typeface="Aparajita" panose="020B0604020202020204" pitchFamily="34" charset="0"/>
              </a:rPr>
              <a:t>06/2016</a:t>
            </a:r>
          </a:p>
          <a:p>
            <a:pPr marL="36576" lvl="0" defTabSz="914400">
              <a:spcAft>
                <a:spcPts val="0"/>
              </a:spcAft>
              <a:buClr>
                <a:srgbClr val="E19C1E"/>
              </a:buClr>
              <a:buSzPct val="80000"/>
            </a:pPr>
            <a:endParaRPr lang="en-US" sz="2200" dirty="0">
              <a:solidFill>
                <a:prstClr val="white"/>
              </a:solidFill>
              <a:latin typeface="Aparajita" panose="020B0604020202020204" pitchFamily="34" charset="0"/>
              <a:cs typeface="Aparajita" panose="020B0604020202020204" pitchFamily="34" charset="0"/>
            </a:endParaRPr>
          </a:p>
          <a:p>
            <a:pPr marL="36576" lvl="0" defTabSz="914400">
              <a:spcAft>
                <a:spcPts val="0"/>
              </a:spcAft>
              <a:buClr>
                <a:srgbClr val="E19C1E"/>
              </a:buClr>
              <a:buSzPct val="80000"/>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22" y="1931539"/>
            <a:ext cx="8382497" cy="403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734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lvl="0" defTabSz="914400">
              <a:spcBef>
                <a:spcPct val="30000"/>
              </a:spcBef>
              <a:spcAft>
                <a:spcPts val="0"/>
              </a:spcAft>
              <a:buClr>
                <a:srgbClr val="E19C1E"/>
              </a:buClr>
              <a:buSzPct val="80000"/>
              <a:defRPr/>
            </a:pPr>
            <a:r>
              <a:rPr lang="en-US" sz="2200" b="1" dirty="0">
                <a:solidFill>
                  <a:prstClr val="white"/>
                </a:solidFill>
                <a:latin typeface="Aparajita" panose="020B0604020202020204" pitchFamily="34" charset="0"/>
                <a:cs typeface="Aparajita" panose="020B0604020202020204" pitchFamily="34" charset="0"/>
              </a:rPr>
              <a:t>EXAMPLE 1:  Research Support Laboratory </a:t>
            </a:r>
          </a:p>
          <a:p>
            <a:pPr lvl="0" defTabSz="914400">
              <a:spcBef>
                <a:spcPct val="30000"/>
              </a:spcBef>
              <a:spcAft>
                <a:spcPts val="0"/>
              </a:spcAft>
              <a:buClr>
                <a:srgbClr val="E19C1E"/>
              </a:buClr>
              <a:buSzPct val="8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Total Projected Operating Costs for period </a:t>
            </a:r>
            <a:r>
              <a:rPr lang="en-US" sz="2200" dirty="0" smtClean="0">
                <a:solidFill>
                  <a:prstClr val="white"/>
                </a:solidFill>
                <a:latin typeface="Aparajita" panose="020B0604020202020204" pitchFamily="34" charset="0"/>
                <a:cs typeface="Aparajita" panose="020B0604020202020204" pitchFamily="34" charset="0"/>
              </a:rPr>
              <a:t>07/2016 </a:t>
            </a:r>
            <a:r>
              <a:rPr lang="en-US" sz="2200" dirty="0">
                <a:solidFill>
                  <a:prstClr val="white"/>
                </a:solidFill>
                <a:latin typeface="Aparajita" panose="020B0604020202020204" pitchFamily="34" charset="0"/>
                <a:cs typeface="Aparajita" panose="020B0604020202020204" pitchFamily="34" charset="0"/>
              </a:rPr>
              <a:t>- </a:t>
            </a:r>
            <a:r>
              <a:rPr lang="en-US" sz="2200" dirty="0" smtClean="0">
                <a:solidFill>
                  <a:prstClr val="white"/>
                </a:solidFill>
                <a:latin typeface="Aparajita" panose="020B0604020202020204" pitchFamily="34" charset="0"/>
                <a:cs typeface="Aparajita" panose="020B0604020202020204" pitchFamily="34" charset="0"/>
              </a:rPr>
              <a:t>06/2017</a:t>
            </a:r>
            <a:endParaRPr 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defRPr/>
            </a:pPr>
            <a:endParaRPr lang="en-US" sz="2200" dirty="0">
              <a:solidFill>
                <a:prstClr val="white"/>
              </a:solidFill>
              <a:latin typeface="Aparajita" panose="020B0604020202020204" pitchFamily="34" charset="0"/>
              <a:cs typeface="Aparajita" panose="020B0604020202020204" pitchFamily="34" charset="0"/>
            </a:endParaRPr>
          </a:p>
          <a:p>
            <a:pPr marL="36576" lvl="0" defTabSz="914400">
              <a:spcAft>
                <a:spcPts val="0"/>
              </a:spcAft>
              <a:buClr>
                <a:srgbClr val="E19C1E"/>
              </a:buClr>
              <a:buSzPct val="80000"/>
              <a:defRPr/>
            </a:pPr>
            <a:r>
              <a:rPr lang="en-US" sz="2200" dirty="0" smtClean="0">
                <a:solidFill>
                  <a:prstClr val="white"/>
                </a:solidFill>
                <a:latin typeface="Aparajita" panose="020B0604020202020204" pitchFamily="34" charset="0"/>
                <a:cs typeface="Aparajita" panose="020B0604020202020204" pitchFamily="34" charset="0"/>
              </a:rPr>
              <a:t>                            </a:t>
            </a:r>
            <a:r>
              <a:rPr lang="en-US" sz="2200" u="sng" dirty="0" smtClean="0">
                <a:solidFill>
                  <a:prstClr val="white"/>
                </a:solidFill>
                <a:latin typeface="Aparajita" panose="020B0604020202020204" pitchFamily="34" charset="0"/>
                <a:cs typeface="Aparajita" panose="020B0604020202020204" pitchFamily="34" charset="0"/>
              </a:rPr>
              <a:t>RATE CALCULATION</a:t>
            </a:r>
          </a:p>
          <a:p>
            <a:pPr marL="36576" lvl="0" defTabSz="914400">
              <a:spcAft>
                <a:spcPts val="0"/>
              </a:spcAft>
              <a:buClr>
                <a:srgbClr val="E19C1E"/>
              </a:buClr>
              <a:buSzPct val="80000"/>
              <a:defRPr/>
            </a:pPr>
            <a:endParaRPr lang="en-US" sz="2200" u="sng" dirty="0">
              <a:solidFill>
                <a:prstClr val="white"/>
              </a:solidFill>
              <a:latin typeface="Aparajita" panose="020B0604020202020204" pitchFamily="34" charset="0"/>
              <a:cs typeface="Aparajita" panose="020B0604020202020204" pitchFamily="34" charset="0"/>
            </a:endParaRP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                  Total        Chargeable        	  Rate </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                   </a:t>
            </a:r>
            <a:r>
              <a:rPr lang="en-US" sz="2200" u="sng" dirty="0">
                <a:solidFill>
                  <a:prstClr val="white"/>
                </a:solidFill>
                <a:latin typeface="Aparajita" panose="020B0604020202020204" pitchFamily="34" charset="0"/>
                <a:cs typeface="Aparajita" panose="020B0604020202020204" pitchFamily="34" charset="0"/>
              </a:rPr>
              <a:t>Costs </a:t>
            </a:r>
            <a:r>
              <a:rPr lang="en-US" sz="2200" dirty="0">
                <a:solidFill>
                  <a:prstClr val="white"/>
                </a:solidFill>
                <a:latin typeface="Aparajita" panose="020B0604020202020204" pitchFamily="34" charset="0"/>
                <a:cs typeface="Aparajita" panose="020B0604020202020204" pitchFamily="34" charset="0"/>
              </a:rPr>
              <a:t>         </a:t>
            </a:r>
            <a:r>
              <a:rPr lang="en-US" sz="2200" u="sng" dirty="0">
                <a:solidFill>
                  <a:prstClr val="white"/>
                </a:solidFill>
                <a:latin typeface="Aparajita" panose="020B0604020202020204" pitchFamily="34" charset="0"/>
                <a:cs typeface="Aparajita" panose="020B0604020202020204" pitchFamily="34" charset="0"/>
              </a:rPr>
              <a:t>Hours </a:t>
            </a:r>
            <a:r>
              <a:rPr lang="en-US" sz="2200" dirty="0">
                <a:solidFill>
                  <a:prstClr val="white"/>
                </a:solidFill>
                <a:latin typeface="Aparajita" panose="020B0604020202020204" pitchFamily="34" charset="0"/>
                <a:cs typeface="Aparajita" panose="020B0604020202020204" pitchFamily="34" charset="0"/>
              </a:rPr>
              <a:t>         	</a:t>
            </a:r>
            <a:r>
              <a:rPr lang="en-US" sz="2200" u="sng" dirty="0">
                <a:solidFill>
                  <a:prstClr val="white"/>
                </a:solidFill>
                <a:latin typeface="Aparajita" panose="020B0604020202020204" pitchFamily="34" charset="0"/>
                <a:cs typeface="Aparajita" panose="020B0604020202020204" pitchFamily="34" charset="0"/>
              </a:rPr>
              <a:t>Per Hour</a:t>
            </a: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Test A    $</a:t>
            </a:r>
            <a:r>
              <a:rPr lang="en-US" sz="2200" dirty="0" smtClean="0">
                <a:solidFill>
                  <a:prstClr val="white"/>
                </a:solidFill>
                <a:latin typeface="Aparajita" panose="020B0604020202020204" pitchFamily="34" charset="0"/>
                <a:cs typeface="Aparajita" panose="020B0604020202020204" pitchFamily="34" charset="0"/>
              </a:rPr>
              <a:t>62,650      </a:t>
            </a:r>
            <a:r>
              <a:rPr lang="en-US" sz="2200" dirty="0">
                <a:solidFill>
                  <a:prstClr val="white"/>
                </a:solidFill>
                <a:latin typeface="Aparajita" panose="020B0604020202020204" pitchFamily="34" charset="0"/>
                <a:cs typeface="Aparajita" panose="020B0604020202020204" pitchFamily="34" charset="0"/>
              </a:rPr>
              <a:t>1,224 (40%)	$ </a:t>
            </a:r>
            <a:r>
              <a:rPr lang="en-US" sz="2200" dirty="0" smtClean="0">
                <a:solidFill>
                  <a:prstClr val="white"/>
                </a:solidFill>
                <a:latin typeface="Aparajita" panose="020B0604020202020204" pitchFamily="34" charset="0"/>
                <a:cs typeface="Aparajita" panose="020B0604020202020204" pitchFamily="34" charset="0"/>
              </a:rPr>
              <a:t>51.18</a:t>
            </a:r>
            <a:endParaRPr lang="en-US" sz="2200" dirty="0">
              <a:solidFill>
                <a:prstClr val="white"/>
              </a:solidFill>
              <a:latin typeface="Aparajita" panose="020B0604020202020204" pitchFamily="34" charset="0"/>
              <a:cs typeface="Aparajita" panose="020B0604020202020204" pitchFamily="34" charset="0"/>
            </a:endParaRPr>
          </a:p>
          <a:p>
            <a:pPr marL="36576" lvl="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Test B    $</a:t>
            </a:r>
            <a:r>
              <a:rPr lang="en-US" sz="2200" dirty="0" smtClean="0">
                <a:solidFill>
                  <a:prstClr val="white"/>
                </a:solidFill>
                <a:latin typeface="Aparajita" panose="020B0604020202020204" pitchFamily="34" charset="0"/>
                <a:cs typeface="Aparajita" panose="020B0604020202020204" pitchFamily="34" charset="0"/>
              </a:rPr>
              <a:t>98,925      </a:t>
            </a:r>
            <a:r>
              <a:rPr lang="en-US" sz="2200" dirty="0">
                <a:solidFill>
                  <a:prstClr val="white"/>
                </a:solidFill>
                <a:latin typeface="Aparajita" panose="020B0604020202020204" pitchFamily="34" charset="0"/>
                <a:cs typeface="Aparajita" panose="020B0604020202020204" pitchFamily="34" charset="0"/>
              </a:rPr>
              <a:t>1,836 (60%)    	$ </a:t>
            </a:r>
            <a:r>
              <a:rPr lang="en-US" sz="2200" dirty="0" smtClean="0">
                <a:solidFill>
                  <a:prstClr val="white"/>
                </a:solidFill>
                <a:latin typeface="Aparajita" panose="020B0604020202020204" pitchFamily="34" charset="0"/>
                <a:cs typeface="Aparajita" panose="020B0604020202020204" pitchFamily="34" charset="0"/>
              </a:rPr>
              <a:t>53.88</a:t>
            </a:r>
            <a:endParaRPr lang="en-US" sz="2200" dirty="0">
              <a:solidFill>
                <a:prstClr val="white"/>
              </a:solidFill>
              <a:latin typeface="Aparajita" panose="020B0604020202020204" pitchFamily="34" charset="0"/>
              <a:cs typeface="Aparajita" panose="020B0604020202020204" pitchFamily="34" charset="0"/>
            </a:endParaRP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Determining </a:t>
            </a:r>
            <a:r>
              <a:rPr lang="en-US" altLang="en-US" sz="4800" b="1" dirty="0">
                <a:solidFill>
                  <a:srgbClr val="FFC000"/>
                </a:solidFill>
              </a:rPr>
              <a:t>Charge Rates </a:t>
            </a:r>
            <a:endParaRPr lang="en-US" sz="4800" dirty="0">
              <a:solidFill>
                <a:srgbClr val="FFC000"/>
              </a:solidFill>
            </a:endParaRPr>
          </a:p>
        </p:txBody>
      </p:sp>
      <p:sp>
        <p:nvSpPr>
          <p:cNvPr id="7" name="TextBox 6"/>
          <p:cNvSpPr txBox="1"/>
          <p:nvPr/>
        </p:nvSpPr>
        <p:spPr>
          <a:xfrm>
            <a:off x="6782937" y="6400800"/>
            <a:ext cx="2217762"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2928367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 y="1332729"/>
            <a:ext cx="9143999" cy="4678457"/>
          </a:xfrm>
        </p:spPr>
        <p:txBody>
          <a:bodyPr/>
          <a:lstStyle/>
          <a:p>
            <a:endParaRPr lang="en-US" dirty="0" smtClean="0"/>
          </a:p>
          <a:p>
            <a:pPr marL="420624" lvl="0" indent="-384048" defTabSz="914400">
              <a:spcAft>
                <a:spcPts val="0"/>
              </a:spcAft>
              <a:buClr>
                <a:srgbClr val="E19C1E"/>
              </a:buClr>
              <a:buSzPct val="80000"/>
              <a:buFont typeface="Wingdings" pitchFamily="2" charset="2"/>
              <a:buChar char="Ø"/>
              <a:defRPr/>
            </a:pPr>
            <a:r>
              <a:rPr lang="en-US" sz="2300" dirty="0">
                <a:solidFill>
                  <a:prstClr val="white"/>
                </a:solidFill>
                <a:latin typeface="Aparajita" panose="020B0604020202020204" pitchFamily="34" charset="0"/>
                <a:cs typeface="Aparajita" panose="020B0604020202020204" pitchFamily="34" charset="0"/>
              </a:rPr>
              <a:t>Service Centers are separately budgeted self supporting units established to provide specific types of services and/or supplies;</a:t>
            </a:r>
          </a:p>
          <a:p>
            <a:pPr marL="722376" lvl="1" indent="-274320" defTabSz="914400">
              <a:spcAft>
                <a:spcPts val="0"/>
              </a:spcAft>
              <a:buClr>
                <a:srgbClr val="E19C1E"/>
              </a:buClr>
              <a:buSzPct val="90000"/>
              <a:buFont typeface="Wingdings" pitchFamily="2" charset="2"/>
              <a:buChar char="Ø"/>
              <a:defRPr/>
            </a:pPr>
            <a:r>
              <a:rPr lang="en-US" sz="2300" dirty="0" smtClean="0">
                <a:solidFill>
                  <a:prstClr val="white"/>
                </a:solidFill>
                <a:latin typeface="Aparajita" panose="020B0604020202020204" pitchFamily="34" charset="0"/>
                <a:cs typeface="Aparajita" panose="020B0604020202020204" pitchFamily="34" charset="0"/>
              </a:rPr>
              <a:t>Required </a:t>
            </a:r>
            <a:r>
              <a:rPr lang="en-US" sz="2300" dirty="0">
                <a:solidFill>
                  <a:prstClr val="white"/>
                </a:solidFill>
                <a:latin typeface="Aparajita" panose="020B0604020202020204" pitchFamily="34" charset="0"/>
                <a:cs typeface="Aparajita" panose="020B0604020202020204" pitchFamily="34" charset="0"/>
              </a:rPr>
              <a:t>for educational, research, or public service projects managed by multiple users.  </a:t>
            </a:r>
          </a:p>
          <a:p>
            <a:pPr marL="722376" lvl="1" indent="-274320" defTabSz="914400">
              <a:spcAft>
                <a:spcPts val="0"/>
              </a:spcAft>
              <a:buClr>
                <a:srgbClr val="E19C1E"/>
              </a:buClr>
              <a:buSzPct val="90000"/>
              <a:buFont typeface="Wingdings" pitchFamily="2" charset="2"/>
              <a:buChar char="Ø"/>
              <a:defRPr/>
            </a:pPr>
            <a:r>
              <a:rPr lang="en-US" sz="2300" dirty="0">
                <a:solidFill>
                  <a:prstClr val="white"/>
                </a:solidFill>
                <a:latin typeface="Aparajita" panose="020B0604020202020204" pitchFamily="34" charset="0"/>
                <a:cs typeface="Aparajita" panose="020B0604020202020204" pitchFamily="34" charset="0"/>
              </a:rPr>
              <a:t>Charge Rates are established to recover allowable costs from users.</a:t>
            </a:r>
          </a:p>
          <a:p>
            <a:pPr marL="722376" lvl="1" indent="-274320" defTabSz="914400">
              <a:spcAft>
                <a:spcPts val="0"/>
              </a:spcAft>
              <a:buClr>
                <a:srgbClr val="E19C1E"/>
              </a:buClr>
              <a:buSzPct val="90000"/>
              <a:buFont typeface="Wingdings" pitchFamily="2" charset="2"/>
              <a:buChar char="Ø"/>
              <a:defRPr/>
            </a:pPr>
            <a:r>
              <a:rPr lang="en-US" sz="2300" dirty="0">
                <a:solidFill>
                  <a:prstClr val="white"/>
                </a:solidFill>
                <a:latin typeface="Aparajita" panose="020B0604020202020204" pitchFamily="34" charset="0"/>
                <a:cs typeface="Aparajita" panose="020B0604020202020204" pitchFamily="34" charset="0"/>
              </a:rPr>
              <a:t>Service Center Charge rates include both direct and an allocable share of Facilities &amp; Administrative (F&amp;A or indirect) costs. </a:t>
            </a:r>
          </a:p>
          <a:p>
            <a:pPr marL="722376" lvl="1" indent="-274320" defTabSz="914400">
              <a:spcAft>
                <a:spcPts val="0"/>
              </a:spcAft>
              <a:buClr>
                <a:srgbClr val="E19C1E"/>
              </a:buClr>
              <a:buSzPct val="90000"/>
              <a:buFont typeface="Wingdings" pitchFamily="2" charset="2"/>
              <a:buChar char="Ø"/>
              <a:defRPr/>
            </a:pPr>
            <a:r>
              <a:rPr lang="en-US" sz="2300" dirty="0">
                <a:solidFill>
                  <a:prstClr val="white"/>
                </a:solidFill>
                <a:latin typeface="Aparajita" panose="020B0604020202020204" pitchFamily="34" charset="0"/>
                <a:cs typeface="Aparajita" panose="020B0604020202020204" pitchFamily="34" charset="0"/>
              </a:rPr>
              <a:t>Each center is responsible for the management of its service activities, including work required to establish user fees.</a:t>
            </a:r>
          </a:p>
          <a:p>
            <a:endParaRPr lang="en-US" dirty="0"/>
          </a:p>
        </p:txBody>
      </p:sp>
      <p:sp>
        <p:nvSpPr>
          <p:cNvPr id="4" name="Title 3"/>
          <p:cNvSpPr>
            <a:spLocks noGrp="1"/>
          </p:cNvSpPr>
          <p:nvPr>
            <p:ph type="title"/>
          </p:nvPr>
        </p:nvSpPr>
        <p:spPr/>
        <p:txBody>
          <a:bodyPr/>
          <a:lstStyle/>
          <a:p>
            <a:pPr algn="ctr"/>
            <a:r>
              <a:rPr lang="en-US" altLang="en-US" sz="4800" b="1" dirty="0">
                <a:solidFill>
                  <a:srgbClr val="FFC000"/>
                </a:solidFill>
              </a:rPr>
              <a:t>What is a Service Center?</a:t>
            </a:r>
            <a:endParaRPr lang="en-US" sz="4800" dirty="0">
              <a:solidFill>
                <a:srgbClr val="FFC000"/>
              </a:solidFill>
            </a:endParaRPr>
          </a:p>
        </p:txBody>
      </p:sp>
      <p:sp>
        <p:nvSpPr>
          <p:cNvPr id="3" name="TextBox 2"/>
          <p:cNvSpPr txBox="1"/>
          <p:nvPr/>
        </p:nvSpPr>
        <p:spPr>
          <a:xfrm>
            <a:off x="6775938" y="6400800"/>
            <a:ext cx="2227385"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963558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EXAMPLE 2:  Laboratory Copy Machine</a:t>
            </a:r>
          </a:p>
          <a:p>
            <a:pPr marL="36576" lvl="0" defTabSz="914400">
              <a:spcAft>
                <a:spcPts val="0"/>
              </a:spcAft>
              <a:buClr>
                <a:srgbClr val="E19C1E"/>
              </a:buClr>
              <a:buSzPct val="80000"/>
            </a:pPr>
            <a:r>
              <a:rPr lang="en-US" altLang="en-US" sz="2200" dirty="0">
                <a:solidFill>
                  <a:prstClr val="white"/>
                </a:solidFill>
                <a:latin typeface="Aparajita" panose="020B0604020202020204" pitchFamily="34" charset="0"/>
                <a:cs typeface="Aparajita" panose="020B0604020202020204" pitchFamily="34" charset="0"/>
              </a:rPr>
              <a:t> Operating statistics from previous year:</a:t>
            </a: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Determining </a:t>
            </a:r>
            <a:r>
              <a:rPr lang="en-US" altLang="en-US" sz="4800" b="1" dirty="0">
                <a:solidFill>
                  <a:srgbClr val="FFC000"/>
                </a:solidFill>
              </a:rPr>
              <a:t>Charge Rates </a:t>
            </a:r>
            <a:endParaRPr lang="en-US" sz="4800" dirty="0">
              <a:solidFill>
                <a:srgbClr val="FFC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55174868"/>
              </p:ext>
            </p:extLst>
          </p:nvPr>
        </p:nvGraphicFramePr>
        <p:xfrm>
          <a:off x="646981" y="2305880"/>
          <a:ext cx="7892720" cy="3948272"/>
        </p:xfrm>
        <a:graphic>
          <a:graphicData uri="http://schemas.openxmlformats.org/drawingml/2006/table">
            <a:tbl>
              <a:tblPr/>
              <a:tblGrid>
                <a:gridCol w="5192434"/>
                <a:gridCol w="1429565"/>
                <a:gridCol w="1270721"/>
              </a:tblGrid>
              <a:tr h="327781">
                <a:tc>
                  <a:txBody>
                    <a:bodyPr/>
                    <a:lstStyle/>
                    <a:p>
                      <a:pPr algn="l" fontAlgn="b"/>
                      <a:r>
                        <a:rPr lang="en-US" sz="1500" b="0" i="0" u="none" strike="noStrike" dirty="0">
                          <a:solidFill>
                            <a:schemeClr val="tx1"/>
                          </a:solidFill>
                          <a:effectLst/>
                          <a:latin typeface="Aparajita" panose="020B0604020202020204" pitchFamily="34" charset="0"/>
                          <a:cs typeface="Aparajita" panose="020B0604020202020204" pitchFamily="34" charset="0"/>
                        </a:rPr>
                        <a:t>Total actual copies made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07/2015 </a:t>
                      </a:r>
                      <a:r>
                        <a:rPr lang="en-US" sz="1500" b="0" i="0" u="none" strike="noStrike" dirty="0">
                          <a:solidFill>
                            <a:schemeClr val="tx1"/>
                          </a:solidFill>
                          <a:effectLst/>
                          <a:latin typeface="Aparajita" panose="020B0604020202020204" pitchFamily="34" charset="0"/>
                          <a:cs typeface="Aparajita" panose="020B0604020202020204" pitchFamily="34" charset="0"/>
                        </a:rPr>
                        <a:t>-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06/2016</a:t>
                      </a:r>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273,619</a:t>
                      </a:r>
                    </a:p>
                  </a:txBody>
                  <a:tcPr marL="9525" marR="9525" marT="9525" marB="0" anchor="b">
                    <a:lnL>
                      <a:noFill/>
                    </a:lnL>
                    <a:lnR>
                      <a:noFill/>
                    </a:lnR>
                    <a:lnT>
                      <a:noFill/>
                    </a:lnT>
                    <a:lnB>
                      <a:noFill/>
                    </a:lnB>
                  </a:tcPr>
                </a:tc>
              </a:tr>
              <a:tr h="327781">
                <a:tc>
                  <a:txBody>
                    <a:bodyPr/>
                    <a:lstStyle/>
                    <a:p>
                      <a:pPr algn="l" fontAlgn="b"/>
                      <a:r>
                        <a:rPr lang="en-US" sz="1500" b="0" i="0" u="none" strike="noStrike" dirty="0">
                          <a:solidFill>
                            <a:schemeClr val="tx1"/>
                          </a:solidFill>
                          <a:effectLst/>
                          <a:latin typeface="Aparajita" panose="020B0604020202020204" pitchFamily="34" charset="0"/>
                          <a:cs typeface="Aparajita" panose="020B0604020202020204" pitchFamily="34" charset="0"/>
                        </a:rPr>
                        <a:t>Projected operating cost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07/2016 </a:t>
                      </a:r>
                      <a:r>
                        <a:rPr lang="en-US" sz="1500" b="0" i="0" u="none" strike="noStrike" dirty="0">
                          <a:solidFill>
                            <a:schemeClr val="tx1"/>
                          </a:solidFill>
                          <a:effectLst/>
                          <a:latin typeface="Aparajita" panose="020B0604020202020204" pitchFamily="34" charset="0"/>
                          <a:cs typeface="Aparajita" panose="020B0604020202020204" pitchFamily="34" charset="0"/>
                        </a:rPr>
                        <a:t>-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06/2017</a:t>
                      </a:r>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r>
              <a:tr h="327781">
                <a:tc>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Lease </a:t>
                      </a:r>
                      <a:r>
                        <a:rPr lang="en-US" sz="1500" b="0" i="0" u="none" strike="noStrike" dirty="0">
                          <a:solidFill>
                            <a:schemeClr val="tx1"/>
                          </a:solidFill>
                          <a:effectLst/>
                          <a:latin typeface="Aparajita" panose="020B0604020202020204" pitchFamily="34" charset="0"/>
                          <a:cs typeface="Aparajita" panose="020B0604020202020204" pitchFamily="34" charset="0"/>
                        </a:rPr>
                        <a:t>purchase of copier</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5,300.00</a:t>
                      </a:r>
                    </a:p>
                  </a:txBody>
                  <a:tcPr marL="9525" marR="9525" marT="9525" marB="0" anchor="b">
                    <a:lnL>
                      <a:noFill/>
                    </a:lnL>
                    <a:lnR>
                      <a:noFill/>
                    </a:lnR>
                    <a:lnT>
                      <a:noFill/>
                    </a:lnT>
                    <a:lnB>
                      <a:noFill/>
                    </a:lnB>
                  </a:tcPr>
                </a:tc>
              </a:tr>
              <a:tr h="327781">
                <a:tc>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Maintenance </a:t>
                      </a:r>
                      <a:r>
                        <a:rPr lang="en-US" sz="1500" b="0" i="0" u="none" strike="noStrike" dirty="0">
                          <a:solidFill>
                            <a:schemeClr val="tx1"/>
                          </a:solidFill>
                          <a:effectLst/>
                          <a:latin typeface="Aparajita" panose="020B0604020202020204" pitchFamily="34" charset="0"/>
                          <a:cs typeface="Aparajita" panose="020B0604020202020204" pitchFamily="34" charset="0"/>
                        </a:rPr>
                        <a:t>Agreement</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4,400.00</a:t>
                      </a:r>
                    </a:p>
                  </a:txBody>
                  <a:tcPr marL="9525" marR="9525" marT="9525" marB="0" anchor="b">
                    <a:lnL>
                      <a:noFill/>
                    </a:lnL>
                    <a:lnR>
                      <a:noFill/>
                    </a:lnR>
                    <a:lnT>
                      <a:noFill/>
                    </a:lnT>
                    <a:lnB>
                      <a:noFill/>
                    </a:lnB>
                  </a:tcPr>
                </a:tc>
              </a:tr>
              <a:tr h="327781">
                <a:tc>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Paper </a:t>
                      </a:r>
                      <a:r>
                        <a:rPr lang="en-US" sz="1500" b="0" i="0" u="none" strike="noStrike" dirty="0">
                          <a:solidFill>
                            <a:schemeClr val="tx1"/>
                          </a:solidFill>
                          <a:effectLst/>
                          <a:latin typeface="Aparajita" panose="020B0604020202020204" pitchFamily="34" charset="0"/>
                          <a:cs typeface="Aparajita" panose="020B0604020202020204" pitchFamily="34" charset="0"/>
                        </a:rPr>
                        <a:t>Legal size 50 reams @ 3.25</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162.50</a:t>
                      </a:r>
                    </a:p>
                  </a:txBody>
                  <a:tcPr marL="9525" marR="9525" marT="9525" marB="0" anchor="b">
                    <a:lnL>
                      <a:noFill/>
                    </a:lnL>
                    <a:lnR>
                      <a:noFill/>
                    </a:lnR>
                    <a:lnT>
                      <a:noFill/>
                    </a:lnT>
                    <a:lnB>
                      <a:noFill/>
                    </a:lnB>
                  </a:tcPr>
                </a:tc>
              </a:tr>
              <a:tr h="327781">
                <a:tc>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Paper </a:t>
                      </a:r>
                      <a:r>
                        <a:rPr lang="en-US" sz="1500" b="0" i="0" u="none" strike="noStrike" dirty="0">
                          <a:solidFill>
                            <a:schemeClr val="tx1"/>
                          </a:solidFill>
                          <a:effectLst/>
                          <a:latin typeface="Aparajita" panose="020B0604020202020204" pitchFamily="34" charset="0"/>
                          <a:cs typeface="Aparajita" panose="020B0604020202020204" pitchFamily="34" charset="0"/>
                        </a:rPr>
                        <a:t>Letter size 525 reams @ 2.60</a:t>
                      </a:r>
                    </a:p>
                  </a:txBody>
                  <a:tcPr marL="9525" marR="9525" marT="9525" marB="0" anchor="b">
                    <a:lnL>
                      <a:noFill/>
                    </a:lnL>
                    <a:lnR>
                      <a:noFill/>
                    </a:lnR>
                    <a:lnT>
                      <a:noFill/>
                    </a:lnT>
                    <a:lnB>
                      <a:noFill/>
                    </a:lnB>
                  </a:tcPr>
                </a:tc>
                <a:tc>
                  <a:txBody>
                    <a:bodyPr/>
                    <a:lstStyle/>
                    <a:p>
                      <a:pPr algn="ctr"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1,365.00</a:t>
                      </a:r>
                    </a:p>
                  </a:txBody>
                  <a:tcPr marL="9525" marR="9525" marT="9525" marB="0" anchor="b">
                    <a:lnL>
                      <a:noFill/>
                    </a:lnL>
                    <a:lnR>
                      <a:noFill/>
                    </a:lnR>
                    <a:lnT>
                      <a:noFill/>
                    </a:lnT>
                    <a:lnB>
                      <a:noFill/>
                    </a:lnB>
                  </a:tcPr>
                </a:tc>
              </a:tr>
              <a:tr h="327781">
                <a:tc>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Toner </a:t>
                      </a:r>
                      <a:r>
                        <a:rPr lang="en-US" sz="1500" b="0" i="0" u="none" strike="noStrike" dirty="0">
                          <a:solidFill>
                            <a:schemeClr val="tx1"/>
                          </a:solidFill>
                          <a:effectLst/>
                          <a:latin typeface="Aparajita" panose="020B0604020202020204" pitchFamily="34" charset="0"/>
                          <a:cs typeface="Aparajita" panose="020B0604020202020204" pitchFamily="34" charset="0"/>
                        </a:rPr>
                        <a:t>12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cartridges </a:t>
                      </a:r>
                      <a:r>
                        <a:rPr lang="en-US" sz="1500" b="0" i="0" u="none" strike="noStrike" dirty="0">
                          <a:solidFill>
                            <a:schemeClr val="tx1"/>
                          </a:solidFill>
                          <a:effectLst/>
                          <a:latin typeface="Aparajita" panose="020B0604020202020204" pitchFamily="34" charset="0"/>
                          <a:cs typeface="Aparajita" panose="020B0604020202020204" pitchFamily="34" charset="0"/>
                        </a:rPr>
                        <a:t>@ 37.50</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450.00</a:t>
                      </a:r>
                    </a:p>
                  </a:txBody>
                  <a:tcPr marL="9525" marR="9525" marT="9525" marB="0" anchor="b">
                    <a:lnL>
                      <a:noFill/>
                    </a:lnL>
                    <a:lnR>
                      <a:noFill/>
                    </a:lnR>
                    <a:lnT>
                      <a:noFill/>
                    </a:lnT>
                    <a:lnB>
                      <a:noFill/>
                    </a:lnB>
                  </a:tcPr>
                </a:tc>
              </a:tr>
              <a:tr h="327781">
                <a:tc>
                  <a:txBody>
                    <a:bodyPr/>
                    <a:lstStyle/>
                    <a:p>
                      <a:pPr algn="l" fontAlgn="b"/>
                      <a:r>
                        <a:rPr lang="en-US" sz="1500" b="0" i="0" u="none" strike="noStrike" dirty="0" smtClean="0">
                          <a:solidFill>
                            <a:schemeClr val="tx1"/>
                          </a:solidFill>
                          <a:effectLst/>
                          <a:latin typeface="Aparajita" panose="020B0604020202020204" pitchFamily="34" charset="0"/>
                          <a:cs typeface="Aparajita" panose="020B0604020202020204" pitchFamily="34" charset="0"/>
                        </a:rPr>
                        <a:t>Developer </a:t>
                      </a:r>
                      <a:r>
                        <a:rPr lang="en-US" sz="1500" b="0" i="0" u="none" strike="noStrike" dirty="0">
                          <a:solidFill>
                            <a:schemeClr val="tx1"/>
                          </a:solidFill>
                          <a:effectLst/>
                          <a:latin typeface="Aparajita" panose="020B0604020202020204" pitchFamily="34" charset="0"/>
                          <a:cs typeface="Aparajita" panose="020B0604020202020204" pitchFamily="34" charset="0"/>
                        </a:rPr>
                        <a:t>1 bottle 55.00</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55.00</a:t>
                      </a:r>
                    </a:p>
                  </a:txBody>
                  <a:tcPr marL="9525" marR="9525" marT="9525" marB="0" anchor="b">
                    <a:lnL>
                      <a:noFill/>
                    </a:lnL>
                    <a:lnR>
                      <a:noFill/>
                    </a:lnR>
                    <a:lnT>
                      <a:noFill/>
                    </a:lnT>
                    <a:lnB>
                      <a:noFill/>
                    </a:lnB>
                  </a:tcPr>
                </a:tc>
              </a:tr>
              <a:tr h="327781">
                <a:tc>
                  <a:txBody>
                    <a:bodyPr/>
                    <a:lstStyle/>
                    <a:p>
                      <a:pPr algn="l" fontAlgn="b"/>
                      <a:r>
                        <a:rPr lang="fr-FR" sz="1500" b="0" i="0" u="none" strike="noStrike" dirty="0" smtClean="0">
                          <a:solidFill>
                            <a:schemeClr val="tx1"/>
                          </a:solidFill>
                          <a:effectLst/>
                          <a:latin typeface="Aparajita" panose="020B0604020202020204" pitchFamily="34" charset="0"/>
                          <a:cs typeface="Aparajita" panose="020B0604020202020204" pitchFamily="34" charset="0"/>
                        </a:rPr>
                        <a:t>Fuser oil </a:t>
                      </a:r>
                      <a:r>
                        <a:rPr lang="fr-FR" sz="1500" b="0" i="0" u="none" strike="noStrike" dirty="0">
                          <a:solidFill>
                            <a:schemeClr val="tx1"/>
                          </a:solidFill>
                          <a:effectLst/>
                          <a:latin typeface="Aparajita" panose="020B0604020202020204" pitchFamily="34" charset="0"/>
                          <a:cs typeface="Aparajita" panose="020B0604020202020204" pitchFamily="34" charset="0"/>
                        </a:rPr>
                        <a:t>2 </a:t>
                      </a:r>
                      <a:r>
                        <a:rPr lang="fr-FR" sz="1500" b="0" i="0" u="none" strike="noStrike" dirty="0" smtClean="0">
                          <a:solidFill>
                            <a:schemeClr val="tx1"/>
                          </a:solidFill>
                          <a:effectLst/>
                          <a:latin typeface="Aparajita" panose="020B0604020202020204" pitchFamily="34" charset="0"/>
                          <a:cs typeface="Aparajita" panose="020B0604020202020204" pitchFamily="34" charset="0"/>
                        </a:rPr>
                        <a:t>bottles </a:t>
                      </a:r>
                      <a:r>
                        <a:rPr lang="fr-FR" sz="1500" b="0" i="0" u="none" strike="noStrike" dirty="0">
                          <a:solidFill>
                            <a:schemeClr val="tx1"/>
                          </a:solidFill>
                          <a:effectLst/>
                          <a:latin typeface="Aparajita" panose="020B0604020202020204" pitchFamily="34" charset="0"/>
                          <a:cs typeface="Aparajita" panose="020B0604020202020204" pitchFamily="34" charset="0"/>
                        </a:rPr>
                        <a:t>@16.50</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33.00</a:t>
                      </a:r>
                    </a:p>
                  </a:txBody>
                  <a:tcPr marL="9525" marR="9525" marT="9525" marB="0" anchor="b">
                    <a:lnL>
                      <a:noFill/>
                    </a:lnL>
                    <a:lnR>
                      <a:noFill/>
                    </a:lnR>
                    <a:lnT>
                      <a:noFill/>
                    </a:lnT>
                    <a:lnB>
                      <a:noFill/>
                    </a:lnB>
                  </a:tcPr>
                </a:tc>
              </a:tr>
              <a:tr h="327781">
                <a:tc>
                  <a:txBody>
                    <a:bodyPr/>
                    <a:lstStyle/>
                    <a:p>
                      <a:pPr algn="l" fontAlgn="b"/>
                      <a:r>
                        <a:rPr lang="en-US" sz="1500" b="0" i="0" u="none" strike="noStrike" dirty="0">
                          <a:solidFill>
                            <a:schemeClr val="tx1"/>
                          </a:solidFill>
                          <a:effectLst/>
                          <a:latin typeface="Aparajita" panose="020B0604020202020204" pitchFamily="34" charset="0"/>
                          <a:cs typeface="Aparajita" panose="020B0604020202020204" pitchFamily="34" charset="0"/>
                        </a:rPr>
                        <a:t>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 </a:t>
                      </a:r>
                      <a:r>
                        <a:rPr lang="en-US" sz="1500" b="0" i="0" u="none" strike="noStrike" dirty="0">
                          <a:solidFill>
                            <a:schemeClr val="tx1"/>
                          </a:solidFill>
                          <a:effectLst/>
                          <a:latin typeface="Aparajita" panose="020B0604020202020204" pitchFamily="34" charset="0"/>
                          <a:cs typeface="Aparajita" panose="020B0604020202020204" pitchFamily="34" charset="0"/>
                        </a:rPr>
                        <a:t>Total Operating Costs</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11,765.50</a:t>
                      </a:r>
                    </a:p>
                  </a:txBody>
                  <a:tcPr marL="9525" marR="9525" marT="9525" marB="0" anchor="b">
                    <a:lnL>
                      <a:noFill/>
                    </a:lnL>
                    <a:lnR>
                      <a:noFill/>
                    </a:lnR>
                    <a:lnT>
                      <a:noFill/>
                    </a:lnT>
                    <a:lnB w="6350" cap="flat" cmpd="sng" algn="ctr">
                      <a:solidFill>
                        <a:srgbClr val="EEECE1"/>
                      </a:solidFill>
                      <a:prstDash val="solid"/>
                      <a:round/>
                      <a:headEnd type="none" w="med" len="med"/>
                      <a:tailEnd type="none" w="med" len="med"/>
                    </a:lnB>
                  </a:tcPr>
                </a:tc>
              </a:tr>
              <a:tr h="327781">
                <a:tc>
                  <a:txBody>
                    <a:bodyPr/>
                    <a:lstStyle/>
                    <a:p>
                      <a:pPr algn="l" fontAlgn="b"/>
                      <a:r>
                        <a:rPr lang="en-US" sz="1500" b="0" i="0" u="none" strike="noStrike" dirty="0">
                          <a:solidFill>
                            <a:schemeClr val="tx1"/>
                          </a:solidFill>
                          <a:effectLst/>
                          <a:latin typeface="Aparajita" panose="020B0604020202020204" pitchFamily="34" charset="0"/>
                          <a:cs typeface="Aparajita" panose="020B0604020202020204" pitchFamily="34" charset="0"/>
                        </a:rPr>
                        <a:t>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 </a:t>
                      </a:r>
                      <a:r>
                        <a:rPr lang="en-US" sz="1500" b="0" i="0" u="none" strike="noStrike" dirty="0">
                          <a:solidFill>
                            <a:schemeClr val="tx1"/>
                          </a:solidFill>
                          <a:effectLst/>
                          <a:latin typeface="Aparajita" panose="020B0604020202020204" pitchFamily="34" charset="0"/>
                          <a:cs typeface="Aparajita" panose="020B0604020202020204" pitchFamily="34" charset="0"/>
                        </a:rPr>
                        <a:t>Less over recovery from prior year</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-1,200.00</a:t>
                      </a:r>
                    </a:p>
                  </a:txBody>
                  <a:tcPr marL="9525" marR="9525" marT="9525" marB="0" anchor="b">
                    <a:lnL>
                      <a:noFill/>
                    </a:lnL>
                    <a:lnR>
                      <a:noFill/>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tcPr>
                </a:tc>
              </a:tr>
              <a:tr h="342681">
                <a:tc>
                  <a:txBody>
                    <a:bodyPr/>
                    <a:lstStyle/>
                    <a:p>
                      <a:pPr algn="l" fontAlgn="b"/>
                      <a:r>
                        <a:rPr lang="en-US" sz="1500" b="0" i="0" u="none" strike="noStrike" dirty="0">
                          <a:solidFill>
                            <a:schemeClr val="tx1"/>
                          </a:solidFill>
                          <a:effectLst/>
                          <a:latin typeface="Aparajita" panose="020B0604020202020204" pitchFamily="34" charset="0"/>
                          <a:cs typeface="Aparajita" panose="020B0604020202020204" pitchFamily="34" charset="0"/>
                        </a:rPr>
                        <a:t>  </a:t>
                      </a:r>
                      <a:r>
                        <a:rPr lang="en-US" sz="1500" b="0" i="0" u="none" strike="noStrike" dirty="0" smtClean="0">
                          <a:solidFill>
                            <a:schemeClr val="tx1"/>
                          </a:solidFill>
                          <a:effectLst/>
                          <a:latin typeface="Aparajita" panose="020B0604020202020204" pitchFamily="34" charset="0"/>
                          <a:cs typeface="Aparajita" panose="020B0604020202020204" pitchFamily="34" charset="0"/>
                        </a:rPr>
                        <a:t> </a:t>
                      </a:r>
                      <a:r>
                        <a:rPr lang="en-US" sz="1500" b="0" i="0" u="none" strike="noStrike" dirty="0">
                          <a:solidFill>
                            <a:schemeClr val="tx1"/>
                          </a:solidFill>
                          <a:effectLst/>
                          <a:latin typeface="Aparajita" panose="020B0604020202020204" pitchFamily="34" charset="0"/>
                          <a:cs typeface="Aparajita" panose="020B0604020202020204" pitchFamily="34" charset="0"/>
                        </a:rPr>
                        <a:t>Total Cost to be recovered</a:t>
                      </a:r>
                    </a:p>
                  </a:txBody>
                  <a:tcPr marL="9525" marR="9525" marT="9525" marB="0" anchor="b">
                    <a:lnL>
                      <a:noFill/>
                    </a:lnL>
                    <a:lnR>
                      <a:noFill/>
                    </a:lnR>
                    <a:lnT>
                      <a:noFill/>
                    </a:lnT>
                    <a:lnB>
                      <a:noFill/>
                    </a:lnB>
                  </a:tcPr>
                </a:tc>
                <a:tc>
                  <a:txBody>
                    <a:bodyPr/>
                    <a:lstStyle/>
                    <a:p>
                      <a:pPr algn="l" fontAlgn="b"/>
                      <a:endParaRPr lang="en-US" sz="1500" b="0" i="0" u="none" strike="noStrike" dirty="0">
                        <a:solidFill>
                          <a:schemeClr val="tx1"/>
                        </a:solidFill>
                        <a:effectLst/>
                        <a:latin typeface="Aparajita" panose="020B0604020202020204" pitchFamily="34" charset="0"/>
                        <a:cs typeface="Aparajita" panose="020B0604020202020204" pitchFamily="34" charset="0"/>
                      </a:endParaRPr>
                    </a:p>
                  </a:txBody>
                  <a:tcPr marL="9525" marR="9525" marT="9525" marB="0" anchor="b">
                    <a:lnL>
                      <a:noFill/>
                    </a:lnL>
                    <a:lnR>
                      <a:noFill/>
                    </a:lnR>
                    <a:lnT>
                      <a:noFill/>
                    </a:lnT>
                    <a:lnB>
                      <a:noFill/>
                    </a:lnB>
                  </a:tcPr>
                </a:tc>
                <a:tc>
                  <a:txBody>
                    <a:bodyPr/>
                    <a:lstStyle/>
                    <a:p>
                      <a:pPr algn="r" fontAlgn="b"/>
                      <a:r>
                        <a:rPr lang="en-US" sz="1500" b="0" i="0" u="none" strike="noStrike" dirty="0">
                          <a:solidFill>
                            <a:schemeClr val="tx1"/>
                          </a:solidFill>
                          <a:effectLst/>
                          <a:latin typeface="Aparajita" panose="020B0604020202020204" pitchFamily="34" charset="0"/>
                          <a:cs typeface="Aparajita" panose="020B0604020202020204" pitchFamily="34" charset="0"/>
                        </a:rPr>
                        <a:t>10,565.50</a:t>
                      </a:r>
                    </a:p>
                  </a:txBody>
                  <a:tcPr marL="9525" marR="9525" marT="9525" marB="0" anchor="b">
                    <a:lnL>
                      <a:noFill/>
                    </a:lnL>
                    <a:lnR>
                      <a:noFill/>
                    </a:lnR>
                    <a:lnT w="6350" cap="flat" cmpd="sng" algn="ctr">
                      <a:solidFill>
                        <a:srgbClr val="EEECE1"/>
                      </a:solidFill>
                      <a:prstDash val="solid"/>
                      <a:round/>
                      <a:headEnd type="none" w="med" len="med"/>
                      <a:tailEnd type="none" w="med" len="med"/>
                    </a:lnT>
                    <a:lnB w="25400" cap="flat" cmpd="dbl" algn="ctr">
                      <a:solidFill>
                        <a:srgbClr val="EEECE1"/>
                      </a:solidFill>
                      <a:prstDash val="solid"/>
                      <a:round/>
                      <a:headEnd type="none" w="med" len="med"/>
                      <a:tailEnd type="none" w="med" len="med"/>
                    </a:lnB>
                  </a:tcPr>
                </a:tc>
              </a:tr>
            </a:tbl>
          </a:graphicData>
        </a:graphic>
      </p:graphicFrame>
      <p:sp>
        <p:nvSpPr>
          <p:cNvPr id="3" name="TextBox 2"/>
          <p:cNvSpPr txBox="1"/>
          <p:nvPr/>
        </p:nvSpPr>
        <p:spPr>
          <a:xfrm>
            <a:off x="6782937" y="6387152"/>
            <a:ext cx="2231409"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2330897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defRPr/>
            </a:pPr>
            <a:r>
              <a:rPr lang="en-US" b="1" dirty="0">
                <a:solidFill>
                  <a:prstClr val="white"/>
                </a:solidFill>
                <a:latin typeface="Aparajita" panose="020B0604020202020204" pitchFamily="34" charset="0"/>
                <a:cs typeface="Aparajita" panose="020B0604020202020204" pitchFamily="34" charset="0"/>
              </a:rPr>
              <a:t>EXAMPLE 2:  Laboratory Copy Machine</a:t>
            </a:r>
          </a:p>
          <a:p>
            <a:pPr marL="420624" lvl="0" indent="-384048" defTabSz="914400">
              <a:spcAft>
                <a:spcPts val="0"/>
              </a:spcAft>
              <a:buClr>
                <a:srgbClr val="E19C1E"/>
              </a:buClr>
              <a:buSzPct val="80000"/>
              <a:buFont typeface="Wingdings" pitchFamily="2" charset="2"/>
              <a:buChar char="Ø"/>
              <a:defRPr/>
            </a:pPr>
            <a:endParaRPr lang="en-US"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defRPr/>
            </a:pPr>
            <a:r>
              <a:rPr lang="en-US" dirty="0">
                <a:solidFill>
                  <a:prstClr val="white"/>
                </a:solidFill>
                <a:latin typeface="Aparajita" panose="020B0604020202020204" pitchFamily="34" charset="0"/>
                <a:cs typeface="Aparajita" panose="020B0604020202020204" pitchFamily="34" charset="0"/>
              </a:rPr>
              <a:t>Total Estimated Copies for Fiscal Year </a:t>
            </a:r>
            <a:r>
              <a:rPr lang="en-US" dirty="0" smtClean="0">
                <a:solidFill>
                  <a:prstClr val="white"/>
                </a:solidFill>
                <a:latin typeface="Aparajita" panose="020B0604020202020204" pitchFamily="34" charset="0"/>
                <a:cs typeface="Aparajita" panose="020B0604020202020204" pitchFamily="34" charset="0"/>
              </a:rPr>
              <a:t>2016 </a:t>
            </a:r>
            <a:r>
              <a:rPr lang="en-US" dirty="0">
                <a:solidFill>
                  <a:prstClr val="white"/>
                </a:solidFill>
                <a:latin typeface="Aparajita" panose="020B0604020202020204" pitchFamily="34" charset="0"/>
                <a:cs typeface="Aparajita" panose="020B0604020202020204" pitchFamily="34" charset="0"/>
              </a:rPr>
              <a:t>- </a:t>
            </a:r>
            <a:r>
              <a:rPr lang="en-US" dirty="0" smtClean="0">
                <a:solidFill>
                  <a:prstClr val="white"/>
                </a:solidFill>
                <a:latin typeface="Aparajita" panose="020B0604020202020204" pitchFamily="34" charset="0"/>
                <a:cs typeface="Aparajita" panose="020B0604020202020204" pitchFamily="34" charset="0"/>
              </a:rPr>
              <a:t>2017    </a:t>
            </a:r>
            <a:r>
              <a:rPr lang="en-US" dirty="0">
                <a:solidFill>
                  <a:prstClr val="white"/>
                </a:solidFill>
                <a:latin typeface="Aparajita" panose="020B0604020202020204" pitchFamily="34" charset="0"/>
                <a:cs typeface="Aparajita" panose="020B0604020202020204" pitchFamily="34" charset="0"/>
              </a:rPr>
              <a:t>287,300</a:t>
            </a:r>
          </a:p>
          <a:p>
            <a:pPr marL="420624" lvl="0" indent="-384048" defTabSz="914400">
              <a:spcAft>
                <a:spcPts val="0"/>
              </a:spcAft>
              <a:buClr>
                <a:srgbClr val="E19C1E"/>
              </a:buClr>
              <a:buSzPct val="80000"/>
              <a:buFont typeface="Wingdings" pitchFamily="2" charset="2"/>
              <a:buChar char="Ø"/>
              <a:defRPr/>
            </a:pPr>
            <a:endParaRPr lang="en-US" dirty="0">
              <a:solidFill>
                <a:prstClr val="white"/>
              </a:solidFill>
              <a:latin typeface="Aparajita" panose="020B0604020202020204" pitchFamily="34" charset="0"/>
              <a:cs typeface="Aparajita" panose="020B0604020202020204" pitchFamily="34" charset="0"/>
            </a:endParaRPr>
          </a:p>
          <a:p>
            <a:pPr marL="36576" lvl="0" defTabSz="914400">
              <a:spcAft>
                <a:spcPts val="0"/>
              </a:spcAft>
              <a:buClr>
                <a:srgbClr val="E19C1E"/>
              </a:buClr>
              <a:buSzPct val="80000"/>
              <a:defRPr/>
            </a:pPr>
            <a:r>
              <a:rPr lang="en-US" dirty="0">
                <a:solidFill>
                  <a:prstClr val="white"/>
                </a:solidFill>
                <a:latin typeface="Aparajita" panose="020B0604020202020204" pitchFamily="34" charset="0"/>
                <a:cs typeface="Aparajita" panose="020B0604020202020204" pitchFamily="34" charset="0"/>
              </a:rPr>
              <a:t>     Total Costs               $10,565.50</a:t>
            </a:r>
          </a:p>
          <a:p>
            <a:pPr marL="36576" lvl="0" defTabSz="914400">
              <a:spcAft>
                <a:spcPts val="0"/>
              </a:spcAft>
              <a:buClr>
                <a:srgbClr val="E19C1E"/>
              </a:buClr>
              <a:buSzPct val="80000"/>
              <a:defRPr/>
            </a:pPr>
            <a:r>
              <a:rPr lang="en-US" dirty="0">
                <a:solidFill>
                  <a:prstClr val="white"/>
                </a:solidFill>
                <a:latin typeface="Aparajita" panose="020B0604020202020204" pitchFamily="34" charset="0"/>
                <a:cs typeface="Aparajita" panose="020B0604020202020204" pitchFamily="34" charset="0"/>
              </a:rPr>
              <a:t>     ------------              -----------------      = $ 0.0368/copy</a:t>
            </a:r>
          </a:p>
          <a:p>
            <a:pPr marL="36576" lvl="0" defTabSz="914400">
              <a:spcAft>
                <a:spcPts val="0"/>
              </a:spcAft>
              <a:buClr>
                <a:srgbClr val="E19C1E"/>
              </a:buClr>
              <a:buSzPct val="80000"/>
              <a:defRPr/>
            </a:pPr>
            <a:r>
              <a:rPr lang="en-US" dirty="0">
                <a:solidFill>
                  <a:prstClr val="white"/>
                </a:solidFill>
                <a:latin typeface="Aparajita" panose="020B0604020202020204" pitchFamily="34" charset="0"/>
                <a:cs typeface="Aparajita" panose="020B0604020202020204" pitchFamily="34" charset="0"/>
              </a:rPr>
              <a:t>     Total Copies              287,300</a:t>
            </a:r>
            <a:endParaRPr lang="en-US" sz="3000" dirty="0">
              <a:solidFill>
                <a:srgbClr val="FFFFFF"/>
              </a:solidFill>
              <a:latin typeface="Aparajita" panose="020B0604020202020204" pitchFamily="34" charset="0"/>
              <a:cs typeface="Aparajita" panose="020B0604020202020204" pitchFamily="34" charset="0"/>
            </a:endParaRP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Determining </a:t>
            </a:r>
            <a:r>
              <a:rPr lang="en-US" altLang="en-US" sz="4800" b="1" dirty="0">
                <a:solidFill>
                  <a:srgbClr val="FFC000"/>
                </a:solidFill>
              </a:rPr>
              <a:t>Charge Rates </a:t>
            </a:r>
            <a:endParaRPr lang="en-US" sz="4800" dirty="0">
              <a:solidFill>
                <a:srgbClr val="FFC000"/>
              </a:solidFill>
            </a:endParaRPr>
          </a:p>
        </p:txBody>
      </p:sp>
      <p:sp>
        <p:nvSpPr>
          <p:cNvPr id="3" name="TextBox 2"/>
          <p:cNvSpPr txBox="1"/>
          <p:nvPr/>
        </p:nvSpPr>
        <p:spPr>
          <a:xfrm>
            <a:off x="6782937" y="6373504"/>
            <a:ext cx="2183642"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1067130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Service Center Unit Managers or Financial Officers are Responsible for: </a:t>
            </a:r>
            <a:endParaRPr lang="en-US" altLang="en-US" sz="2200" b="1" dirty="0" smtClean="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pP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A. Overall  Responsibilities</a:t>
            </a: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1. Preparation of annual Service Center Budget to assure that center is self supporting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2. Preparation and maintenance of financial and operating records required to document Service Center activities, revenues and expenses as required for Rate Studies and Reviews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3. Participate in the preparation of Rate Studies that determine charge rates or inventory markup rates including interim rate adjustments, if needed.</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4. Completion of monthly financial reviews to assure that Service Center operations are operating according to budget</a:t>
            </a:r>
            <a:r>
              <a:rPr lang="en-US" altLang="en-US" sz="2200" dirty="0" smtClean="0">
                <a:solidFill>
                  <a:prstClr val="white"/>
                </a:solidFill>
                <a:latin typeface="Aparajita" panose="020B0604020202020204" pitchFamily="34" charset="0"/>
                <a:cs typeface="Aparajita" panose="020B0604020202020204" pitchFamily="34" charset="0"/>
              </a:rPr>
              <a:t>.</a:t>
            </a:r>
          </a:p>
          <a:p>
            <a:pPr marL="420624" lvl="0" indent="-384048" defTabSz="914400">
              <a:spcAft>
                <a:spcPts val="0"/>
              </a:spcAft>
              <a:buClr>
                <a:srgbClr val="E19C1E"/>
              </a:buClr>
              <a:buSzPct val="80000"/>
              <a:buFont typeface="Wingdings" pitchFamily="2" charset="2"/>
              <a:buChar char="Ø"/>
            </a:pPr>
            <a:endParaRPr lang="en-US" altLang="en-US" sz="2200" dirty="0">
              <a:solidFill>
                <a:prstClr val="white"/>
              </a:solidFill>
              <a:latin typeface="Aparajita" panose="020B0604020202020204" pitchFamily="34" charset="0"/>
              <a:cs typeface="Aparajita" panose="020B0604020202020204" pitchFamily="34" charset="0"/>
            </a:endParaRP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Operating </a:t>
            </a:r>
            <a:r>
              <a:rPr lang="en-US" altLang="en-US" sz="4800" b="1" dirty="0">
                <a:solidFill>
                  <a:srgbClr val="FFC000"/>
                </a:solidFill>
              </a:rPr>
              <a:t>Procedures</a:t>
            </a:r>
            <a:endParaRPr lang="en-US" sz="4800" dirty="0">
              <a:solidFill>
                <a:srgbClr val="FFC000"/>
              </a:solidFill>
            </a:endParaRPr>
          </a:p>
        </p:txBody>
      </p:sp>
      <p:sp>
        <p:nvSpPr>
          <p:cNvPr id="3" name="TextBox 2"/>
          <p:cNvSpPr txBox="1"/>
          <p:nvPr/>
        </p:nvSpPr>
        <p:spPr>
          <a:xfrm>
            <a:off x="6748818" y="6339384"/>
            <a:ext cx="2204113"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158373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Service Center Unit Managers or Financial Officers are Responsible for: </a:t>
            </a:r>
            <a:endParaRPr lang="en-US" altLang="en-US" sz="2200" b="1" dirty="0" smtClean="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pP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B. Service Center Revenues</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Service Center Revenue are to be recorded to Service Center Revenue accounts established to account for center activities (e.g. 471900, 452800, 452900)</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Prepare and maintain records of goods and services requested, provided and invoiced</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Document of all charges by function and type of service provided (Track user data).</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Prepare and submit timely invoices for services rendered, at least monthly, with adequate documentation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Internal billings are to be invoiced to a GT account/project.</a:t>
            </a:r>
          </a:p>
          <a:p>
            <a:pPr marL="420624" lvl="0" indent="-384048" defTabSz="914400">
              <a:spcAft>
                <a:spcPts val="0"/>
              </a:spcAft>
              <a:buClr>
                <a:srgbClr val="E19C1E"/>
              </a:buClr>
              <a:buSzPct val="80000"/>
              <a:buFont typeface="Wingdings" pitchFamily="2" charset="2"/>
              <a:buChar char="Ø"/>
            </a:pPr>
            <a:r>
              <a:rPr lang="en-US" altLang="en-US" sz="2200" dirty="0" smtClean="0">
                <a:solidFill>
                  <a:prstClr val="white"/>
                </a:solidFill>
                <a:latin typeface="Aparajita" panose="020B0604020202020204" pitchFamily="34" charset="0"/>
                <a:cs typeface="Aparajita" panose="020B0604020202020204" pitchFamily="34" charset="0"/>
              </a:rPr>
              <a:t>External billings are </a:t>
            </a:r>
            <a:r>
              <a:rPr lang="en-US" altLang="en-US" sz="2200" dirty="0">
                <a:solidFill>
                  <a:prstClr val="white"/>
                </a:solidFill>
                <a:latin typeface="Aparajita" panose="020B0604020202020204" pitchFamily="34" charset="0"/>
                <a:cs typeface="Aparajita" panose="020B0604020202020204" pitchFamily="34" charset="0"/>
              </a:rPr>
              <a:t>coordinated through the </a:t>
            </a:r>
            <a:r>
              <a:rPr lang="en-US" altLang="en-US" sz="2200" dirty="0" smtClean="0">
                <a:solidFill>
                  <a:prstClr val="white"/>
                </a:solidFill>
                <a:latin typeface="Aparajita" panose="020B0604020202020204" pitchFamily="34" charset="0"/>
                <a:cs typeface="Aparajita" panose="020B0604020202020204" pitchFamily="34" charset="0"/>
              </a:rPr>
              <a:t>Office of </a:t>
            </a:r>
            <a:r>
              <a:rPr lang="en-US" altLang="en-US" sz="2200" smtClean="0">
                <a:solidFill>
                  <a:prstClr val="white"/>
                </a:solidFill>
                <a:latin typeface="Aparajita" panose="020B0604020202020204" pitchFamily="34" charset="0"/>
                <a:cs typeface="Aparajita" panose="020B0604020202020204" pitchFamily="34" charset="0"/>
              </a:rPr>
              <a:t>Industry </a:t>
            </a:r>
            <a:r>
              <a:rPr lang="en-US" altLang="en-US" sz="2200" smtClean="0">
                <a:solidFill>
                  <a:prstClr val="white"/>
                </a:solidFill>
                <a:latin typeface="Aparajita" panose="020B0604020202020204" pitchFamily="34" charset="0"/>
                <a:cs typeface="Aparajita" panose="020B0604020202020204" pitchFamily="34" charset="0"/>
              </a:rPr>
              <a:t>Engagement. </a:t>
            </a:r>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Operating </a:t>
            </a:r>
            <a:r>
              <a:rPr lang="en-US" altLang="en-US" sz="4800" b="1" dirty="0">
                <a:solidFill>
                  <a:srgbClr val="FFC000"/>
                </a:solidFill>
              </a:rPr>
              <a:t>Procedures</a:t>
            </a:r>
            <a:endParaRPr lang="en-US" sz="4800" dirty="0">
              <a:solidFill>
                <a:srgbClr val="FFC000"/>
              </a:solidFill>
            </a:endParaRPr>
          </a:p>
        </p:txBody>
      </p:sp>
      <p:sp>
        <p:nvSpPr>
          <p:cNvPr id="3" name="TextBox 2"/>
          <p:cNvSpPr txBox="1"/>
          <p:nvPr/>
        </p:nvSpPr>
        <p:spPr>
          <a:xfrm>
            <a:off x="6782937" y="6428096"/>
            <a:ext cx="2258705"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1786326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Service Center Unit Managers or Financial Officers are Responsible for: </a:t>
            </a:r>
            <a:endParaRPr lang="en-US" altLang="en-US" sz="2200" b="1" dirty="0" smtClean="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pP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C. Service Center Operating Costs</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Direct expenses applicable to the service center are to be recorded to projects/accounts established for purposes of reporting and accounting for center activities.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Expense Projects should be established and maintained to separately identify all Service Center Operating expenses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If required, a physical inventory of merchandise for resale should be maintained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Records of equipment used in service center activities are to be separately identified and maintained in accordance with Georgia Tech Capital Asset Accounting requirements.    </a:t>
            </a: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Operating </a:t>
            </a:r>
            <a:r>
              <a:rPr lang="en-US" altLang="en-US" sz="4800" b="1" dirty="0">
                <a:solidFill>
                  <a:srgbClr val="FFC000"/>
                </a:solidFill>
              </a:rPr>
              <a:t>Procedures</a:t>
            </a:r>
            <a:endParaRPr lang="en-US" sz="4800" dirty="0">
              <a:solidFill>
                <a:srgbClr val="FFC000"/>
              </a:solidFill>
            </a:endParaRPr>
          </a:p>
        </p:txBody>
      </p:sp>
      <p:sp>
        <p:nvSpPr>
          <p:cNvPr id="3" name="TextBox 2"/>
          <p:cNvSpPr txBox="1"/>
          <p:nvPr/>
        </p:nvSpPr>
        <p:spPr>
          <a:xfrm>
            <a:off x="6755642" y="6366681"/>
            <a:ext cx="2251880"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3405851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pPr>
            <a:r>
              <a:rPr lang="en-US" altLang="en-US" sz="2000" b="1" dirty="0" smtClean="0">
                <a:solidFill>
                  <a:prstClr val="white"/>
                </a:solidFill>
                <a:latin typeface="Arial"/>
                <a:cs typeface="Arial"/>
              </a:rPr>
              <a:t> </a:t>
            </a:r>
            <a:r>
              <a:rPr lang="en-US" altLang="en-US" sz="2200" b="1" dirty="0">
                <a:solidFill>
                  <a:prstClr val="white"/>
                </a:solidFill>
                <a:latin typeface="Aparajita" panose="020B0604020202020204" pitchFamily="34" charset="0"/>
                <a:cs typeface="Aparajita" panose="020B0604020202020204" pitchFamily="34" charset="0"/>
              </a:rPr>
              <a:t>Service Center Unit Managers or Financial Officers are Responsible for: </a:t>
            </a:r>
          </a:p>
          <a:p>
            <a:pPr marL="420624" lvl="0" indent="-384048" defTabSz="914400">
              <a:spcAft>
                <a:spcPts val="0"/>
              </a:spcAft>
              <a:buClr>
                <a:srgbClr val="E19C1E"/>
              </a:buClr>
              <a:buSzPct val="80000"/>
            </a:pP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D. Service Center Financial Review</a:t>
            </a:r>
            <a:endParaRPr lang="en-US" alt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Review of monthly revenue and expenditure financial statements for accuracy and completeness</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Analyze monthly operating results to determine if revenue obtained using approved charge rates is adequate to recover costs.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Consider adjustments to charge rates if actual revenue is not covering all allowable operating costs.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Prepare Annual Rate Validation Form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Submit information in a timely manner.</a:t>
            </a: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Operating </a:t>
            </a:r>
            <a:r>
              <a:rPr lang="en-US" altLang="en-US" sz="4800" b="1" dirty="0">
                <a:solidFill>
                  <a:srgbClr val="FFC000"/>
                </a:solidFill>
              </a:rPr>
              <a:t>Procedures</a:t>
            </a:r>
            <a:endParaRPr lang="en-US" sz="4800" dirty="0">
              <a:solidFill>
                <a:srgbClr val="FFC000"/>
              </a:solidFill>
            </a:endParaRPr>
          </a:p>
        </p:txBody>
      </p:sp>
      <p:sp>
        <p:nvSpPr>
          <p:cNvPr id="3" name="TextBox 2"/>
          <p:cNvSpPr txBox="1"/>
          <p:nvPr/>
        </p:nvSpPr>
        <p:spPr>
          <a:xfrm>
            <a:off x="6755642" y="6387152"/>
            <a:ext cx="2183642"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1014596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OMB 2 CFR 200 Audit Procedures</a:t>
            </a:r>
            <a:r>
              <a:rPr lang="en-US" altLang="en-US" sz="2200" dirty="0">
                <a:solidFill>
                  <a:prstClr val="white"/>
                </a:solidFill>
                <a:latin typeface="Aparajita" panose="020B0604020202020204" pitchFamily="34" charset="0"/>
                <a:cs typeface="Aparajita" panose="020B0604020202020204" pitchFamily="34" charset="0"/>
              </a:rPr>
              <a:t>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When material charges are made from internal service, central service, pension, or similar activities or funds, the auditor should verify that the charges from these activities or funds are in accordance with the applicable cost principles.  The auditor should consider procedures, such as:</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a. Test working capital balances/refunds</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b. Test that all users of services are billed in a consistent manner.</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c. Test that billing rates exclude </a:t>
            </a:r>
            <a:r>
              <a:rPr lang="en-US" altLang="en-US" sz="2200" dirty="0" smtClean="0">
                <a:solidFill>
                  <a:prstClr val="white"/>
                </a:solidFill>
                <a:latin typeface="Aparajita" panose="020B0604020202020204" pitchFamily="34" charset="0"/>
                <a:cs typeface="Aparajita" panose="020B0604020202020204" pitchFamily="34" charset="0"/>
              </a:rPr>
              <a:t>unallowable costs, </a:t>
            </a:r>
            <a:r>
              <a:rPr lang="en-US" altLang="en-US" sz="2200" dirty="0">
                <a:solidFill>
                  <a:prstClr val="white"/>
                </a:solidFill>
                <a:latin typeface="Aparajita" panose="020B0604020202020204" pitchFamily="34" charset="0"/>
                <a:cs typeface="Aparajita" panose="020B0604020202020204" pitchFamily="34" charset="0"/>
              </a:rPr>
              <a:t>in accordance with applicable cost principles.</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d. Test that billing rates (or charges) are developed </a:t>
            </a:r>
            <a:r>
              <a:rPr lang="en-US" altLang="en-US" sz="2200" b="1" dirty="0">
                <a:solidFill>
                  <a:prstClr val="white"/>
                </a:solidFill>
                <a:latin typeface="Aparajita" panose="020B0604020202020204" pitchFamily="34" charset="0"/>
                <a:cs typeface="Aparajita" panose="020B0604020202020204" pitchFamily="34" charset="0"/>
              </a:rPr>
              <a:t>based on actual costs and were adjusted to eliminate profits.</a:t>
            </a: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Operating </a:t>
            </a:r>
            <a:r>
              <a:rPr lang="en-US" altLang="en-US" sz="4800" b="1" dirty="0">
                <a:solidFill>
                  <a:srgbClr val="FFC000"/>
                </a:solidFill>
              </a:rPr>
              <a:t>Procedures</a:t>
            </a:r>
            <a:endParaRPr lang="en-US" sz="4800" dirty="0">
              <a:solidFill>
                <a:srgbClr val="FFC000"/>
              </a:solidFill>
            </a:endParaRPr>
          </a:p>
        </p:txBody>
      </p:sp>
      <p:sp>
        <p:nvSpPr>
          <p:cNvPr id="3" name="TextBox 2"/>
          <p:cNvSpPr txBox="1"/>
          <p:nvPr/>
        </p:nvSpPr>
        <p:spPr>
          <a:xfrm>
            <a:off x="6735170" y="6393976"/>
            <a:ext cx="2210938"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102049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871847"/>
            <a:ext cx="9143999" cy="5164665"/>
          </a:xfrm>
        </p:spPr>
        <p:txBody>
          <a:bodyPr/>
          <a:lstStyle/>
          <a:p>
            <a:endParaRPr lang="en-US" dirty="0" smtClean="0"/>
          </a:p>
          <a:p>
            <a:pPr marL="420624" lvl="0" indent="-384048" defTabSz="914400">
              <a:spcAft>
                <a:spcPts val="0"/>
              </a:spcAft>
              <a:buClr>
                <a:srgbClr val="E19C1E"/>
              </a:buClr>
              <a:buSzPct val="80000"/>
              <a:defRPr/>
            </a:pPr>
            <a:r>
              <a:rPr lang="en-US" sz="2200" b="1" dirty="0">
                <a:solidFill>
                  <a:prstClr val="white"/>
                </a:solidFill>
                <a:latin typeface="Aparajita" panose="020B0604020202020204" pitchFamily="34" charset="0"/>
                <a:cs typeface="Aparajita" panose="020B0604020202020204" pitchFamily="34" charset="0"/>
              </a:rPr>
              <a:t>Types of Problems Identified In Service Center </a:t>
            </a:r>
            <a:r>
              <a:rPr lang="en-US" sz="2200" b="1" dirty="0" smtClean="0">
                <a:solidFill>
                  <a:prstClr val="white"/>
                </a:solidFill>
                <a:latin typeface="Aparajita" panose="020B0604020202020204" pitchFamily="34" charset="0"/>
                <a:cs typeface="Aparajita" panose="020B0604020202020204" pitchFamily="34" charset="0"/>
              </a:rPr>
              <a:t>Audits</a:t>
            </a:r>
          </a:p>
          <a:p>
            <a:pPr marL="420624" lvl="0" indent="-384048" defTabSz="914400">
              <a:spcAft>
                <a:spcPts val="0"/>
              </a:spcAft>
              <a:buClr>
                <a:srgbClr val="E19C1E"/>
              </a:buClr>
              <a:buSzPct val="80000"/>
              <a:defRPr/>
            </a:pPr>
            <a:endParaRPr lang="en-US" sz="2200" dirty="0">
              <a:solidFill>
                <a:prstClr val="white"/>
              </a:solidFill>
              <a:latin typeface="Aparajita" panose="020B0604020202020204" pitchFamily="34" charset="0"/>
              <a:cs typeface="Aparajita" panose="020B0604020202020204" pitchFamily="34" charset="0"/>
            </a:endParaRPr>
          </a:p>
          <a:p>
            <a:pPr marL="457200" lvl="0" indent="-457200" defTabSz="914400">
              <a:spcAft>
                <a:spcPts val="0"/>
              </a:spcAft>
              <a:buClr>
                <a:srgbClr val="E19C1E"/>
              </a:buClr>
              <a:buSzPct val="8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1. Accumulation of surplus funds due to the lack of analysis of recoveries and adjustment of billing rates resulting in overcharges.  </a:t>
            </a:r>
          </a:p>
          <a:p>
            <a:pPr marL="457200" lvl="0" indent="-457200" defTabSz="914400">
              <a:spcAft>
                <a:spcPts val="0"/>
              </a:spcAft>
              <a:buClr>
                <a:srgbClr val="E19C1E"/>
              </a:buClr>
              <a:buSzPct val="8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2. Not crediting recharge center accounts for earned interest on excess fund balances.</a:t>
            </a:r>
          </a:p>
          <a:p>
            <a:pPr marL="457200" lvl="0" indent="-457200" defTabSz="914400">
              <a:spcAft>
                <a:spcPts val="0"/>
              </a:spcAft>
              <a:buClr>
                <a:srgbClr val="E19C1E"/>
              </a:buClr>
              <a:buSzPct val="8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3. Improperly classified inventory that was not consumed as an operating expense.   </a:t>
            </a:r>
          </a:p>
          <a:p>
            <a:pPr marL="457200" lvl="0" indent="-457200" defTabSz="914400">
              <a:spcAft>
                <a:spcPts val="0"/>
              </a:spcAft>
              <a:buClr>
                <a:srgbClr val="E19C1E"/>
              </a:buClr>
              <a:buSzPct val="8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4. Including surplus and deficits of recharge centers as an indirect expense in the calculation of indirect cost rates and overcharging federally sponsored projects.</a:t>
            </a:r>
          </a:p>
          <a:p>
            <a:pPr marL="457200" lvl="0" indent="-457200" defTabSz="914400">
              <a:spcAft>
                <a:spcPts val="0"/>
              </a:spcAft>
              <a:buClr>
                <a:srgbClr val="E19C1E"/>
              </a:buClr>
              <a:buSzPct val="8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5. Use of recharge center surplus funds for unrelated purposes. </a:t>
            </a:r>
          </a:p>
          <a:p>
            <a:pPr marL="457200" lvl="0" indent="-457200" defTabSz="914400">
              <a:spcAft>
                <a:spcPts val="0"/>
              </a:spcAft>
              <a:buClr>
                <a:srgbClr val="E19C1E"/>
              </a:buClr>
              <a:buSzPct val="8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6. Use of inequitable billing practices by charging inconsistent  </a:t>
            </a:r>
          </a:p>
          <a:p>
            <a:pPr marL="457200" lvl="0" indent="-45720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           billing rates to users of computer services.</a:t>
            </a: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Operating </a:t>
            </a:r>
            <a:r>
              <a:rPr lang="en-US" altLang="en-US" sz="4800" b="1" dirty="0">
                <a:solidFill>
                  <a:srgbClr val="FFC000"/>
                </a:solidFill>
              </a:rPr>
              <a:t>Procedures</a:t>
            </a:r>
            <a:endParaRPr lang="en-US" sz="4800" dirty="0">
              <a:solidFill>
                <a:srgbClr val="FFC000"/>
              </a:solidFill>
            </a:endParaRPr>
          </a:p>
        </p:txBody>
      </p:sp>
      <p:sp>
        <p:nvSpPr>
          <p:cNvPr id="7" name="TextBox 6"/>
          <p:cNvSpPr txBox="1"/>
          <p:nvPr/>
        </p:nvSpPr>
        <p:spPr>
          <a:xfrm>
            <a:off x="6741994" y="6421272"/>
            <a:ext cx="2231409"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2938641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895701"/>
            <a:ext cx="9143999" cy="5164665"/>
          </a:xfrm>
        </p:spPr>
        <p:txBody>
          <a:bodyPr/>
          <a:lstStyle/>
          <a:p>
            <a:endParaRPr lang="en-US" dirty="0" smtClean="0"/>
          </a:p>
          <a:p>
            <a:pPr marL="420624" lvl="0" indent="-384048" defTabSz="914400">
              <a:spcAft>
                <a:spcPts val="0"/>
              </a:spcAft>
              <a:buClr>
                <a:srgbClr val="E19C1E"/>
              </a:buClr>
              <a:buSzPct val="80000"/>
              <a:defRPr/>
            </a:pPr>
            <a:r>
              <a:rPr lang="en-US" sz="2200" b="1" dirty="0">
                <a:solidFill>
                  <a:prstClr val="white"/>
                </a:solidFill>
                <a:latin typeface="Aparajita" panose="020B0604020202020204" pitchFamily="34" charset="0"/>
                <a:cs typeface="Aparajita" panose="020B0604020202020204" pitchFamily="34" charset="0"/>
              </a:rPr>
              <a:t>DHHS-OIG Audits of Recharge Centers</a:t>
            </a:r>
            <a:r>
              <a:rPr lang="en-US" sz="2200" dirty="0">
                <a:solidFill>
                  <a:prstClr val="white"/>
                </a:solidFill>
                <a:latin typeface="Aparajita" panose="020B0604020202020204" pitchFamily="34" charset="0"/>
                <a:cs typeface="Aparajita" panose="020B0604020202020204" pitchFamily="34" charset="0"/>
              </a:rPr>
              <a:t> </a:t>
            </a:r>
          </a:p>
          <a:p>
            <a:pPr marL="420624" lvl="0" indent="-384048" defTabSz="914400">
              <a:spcAft>
                <a:spcPts val="0"/>
              </a:spcAft>
              <a:buClr>
                <a:srgbClr val="E19C1E"/>
              </a:buClr>
              <a:buSzPct val="80000"/>
              <a:defRPr/>
            </a:pPr>
            <a:endParaRPr lang="en-US" sz="22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Suggestions developed from prior </a:t>
            </a:r>
            <a:r>
              <a:rPr lang="en-US" sz="2200" dirty="0" smtClean="0">
                <a:solidFill>
                  <a:prstClr val="white"/>
                </a:solidFill>
                <a:latin typeface="Aparajita" panose="020B0604020202020204" pitchFamily="34" charset="0"/>
                <a:cs typeface="Aparajita" panose="020B0604020202020204" pitchFamily="34" charset="0"/>
              </a:rPr>
              <a:t>audits;	</a:t>
            </a:r>
            <a:endParaRPr lang="en-US" sz="2200" dirty="0">
              <a:solidFill>
                <a:prstClr val="white"/>
              </a:solidFill>
              <a:latin typeface="Aparajita" panose="020B0604020202020204" pitchFamily="34" charset="0"/>
              <a:cs typeface="Aparajita" panose="020B0604020202020204" pitchFamily="34" charset="0"/>
            </a:endParaRPr>
          </a:p>
          <a:p>
            <a:pPr marL="886968" lvl="1" indent="-384048" defTabSz="914400">
              <a:spcAft>
                <a:spcPts val="0"/>
              </a:spcAft>
              <a:buClr>
                <a:srgbClr val="E19C1E"/>
              </a:buClr>
              <a:buSzPct val="80000"/>
              <a:buFont typeface="Wingdings" pitchFamily="2" charset="2"/>
              <a:buChar char="Ø"/>
              <a:defRPr/>
            </a:pPr>
            <a:r>
              <a:rPr lang="en-US" sz="1900" dirty="0">
                <a:solidFill>
                  <a:prstClr val="white"/>
                </a:solidFill>
                <a:latin typeface="Aparajita" panose="020B0604020202020204" pitchFamily="34" charset="0"/>
                <a:cs typeface="Aparajita" panose="020B0604020202020204" pitchFamily="34" charset="0"/>
              </a:rPr>
              <a:t> </a:t>
            </a:r>
            <a:r>
              <a:rPr lang="en-US" sz="1900" dirty="0" smtClean="0">
                <a:solidFill>
                  <a:prstClr val="white"/>
                </a:solidFill>
                <a:latin typeface="Aparajita" panose="020B0604020202020204" pitchFamily="34" charset="0"/>
                <a:cs typeface="Aparajita" panose="020B0604020202020204" pitchFamily="34" charset="0"/>
              </a:rPr>
              <a:t>1</a:t>
            </a:r>
            <a:r>
              <a:rPr lang="en-US" sz="1900" dirty="0">
                <a:solidFill>
                  <a:prstClr val="white"/>
                </a:solidFill>
                <a:latin typeface="Aparajita" panose="020B0604020202020204" pitchFamily="34" charset="0"/>
                <a:cs typeface="Aparajita" panose="020B0604020202020204" pitchFamily="34" charset="0"/>
              </a:rPr>
              <a:t>. Complete annual or bi-annual rate studies and adjust subsequent year rates for </a:t>
            </a:r>
            <a:r>
              <a:rPr lang="en-US" sz="1900" dirty="0" smtClean="0">
                <a:solidFill>
                  <a:prstClr val="white"/>
                </a:solidFill>
                <a:latin typeface="Aparajita" panose="020B0604020202020204" pitchFamily="34" charset="0"/>
                <a:cs typeface="Aparajita" panose="020B0604020202020204" pitchFamily="34" charset="0"/>
              </a:rPr>
              <a:t>appropriate </a:t>
            </a:r>
            <a:r>
              <a:rPr lang="en-US" sz="1900" dirty="0">
                <a:solidFill>
                  <a:prstClr val="white"/>
                </a:solidFill>
                <a:latin typeface="Aparajita" panose="020B0604020202020204" pitchFamily="34" charset="0"/>
                <a:cs typeface="Aparajita" panose="020B0604020202020204" pitchFamily="34" charset="0"/>
              </a:rPr>
              <a:t>prior year over/under recoveries.	</a:t>
            </a:r>
          </a:p>
          <a:p>
            <a:pPr marL="886968" lvl="1" indent="-384048" defTabSz="914400">
              <a:spcAft>
                <a:spcPts val="0"/>
              </a:spcAft>
              <a:buClr>
                <a:srgbClr val="E19C1E"/>
              </a:buClr>
              <a:buSzPct val="80000"/>
              <a:buFont typeface="Wingdings" pitchFamily="2" charset="2"/>
              <a:buChar char="Ø"/>
              <a:defRPr/>
            </a:pPr>
            <a:r>
              <a:rPr lang="en-US" sz="1900" dirty="0">
                <a:solidFill>
                  <a:prstClr val="white"/>
                </a:solidFill>
                <a:latin typeface="Aparajita" panose="020B0604020202020204" pitchFamily="34" charset="0"/>
                <a:cs typeface="Aparajita" panose="020B0604020202020204" pitchFamily="34" charset="0"/>
              </a:rPr>
              <a:t> 2. If you have accumulated surplus balances, credit the account for earned interest. </a:t>
            </a:r>
          </a:p>
          <a:p>
            <a:pPr marL="886968" lvl="1" indent="-384048" defTabSz="914400">
              <a:spcAft>
                <a:spcPts val="0"/>
              </a:spcAft>
              <a:buClr>
                <a:srgbClr val="E19C1E"/>
              </a:buClr>
              <a:buSzPct val="80000"/>
              <a:buFont typeface="Wingdings" pitchFamily="2" charset="2"/>
              <a:buChar char="Ø"/>
              <a:defRPr/>
            </a:pPr>
            <a:r>
              <a:rPr lang="en-US" sz="1900" dirty="0">
                <a:solidFill>
                  <a:prstClr val="white"/>
                </a:solidFill>
                <a:latin typeface="Aparajita" panose="020B0604020202020204" pitchFamily="34" charset="0"/>
                <a:cs typeface="Aparajita" panose="020B0604020202020204" pitchFamily="34" charset="0"/>
              </a:rPr>
              <a:t> 3. Use proper business practices related to identification of operating costs, including proper inventory accounting. </a:t>
            </a:r>
          </a:p>
          <a:p>
            <a:pPr marL="886968" lvl="1" indent="-384048" defTabSz="914400">
              <a:spcAft>
                <a:spcPts val="0"/>
              </a:spcAft>
              <a:buClr>
                <a:srgbClr val="E19C1E"/>
              </a:buClr>
              <a:buSzPct val="80000"/>
              <a:buFont typeface="Wingdings" pitchFamily="2" charset="2"/>
              <a:buChar char="Ø"/>
              <a:defRPr/>
            </a:pPr>
            <a:r>
              <a:rPr lang="en-US" sz="1900" dirty="0">
                <a:solidFill>
                  <a:prstClr val="white"/>
                </a:solidFill>
                <a:latin typeface="Aparajita" panose="020B0604020202020204" pitchFamily="34" charset="0"/>
                <a:cs typeface="Aparajita" panose="020B0604020202020204" pitchFamily="34" charset="0"/>
              </a:rPr>
              <a:t> 4. Service/Recharge Center operations should be accounted for as  Other Institutional Activities to avoid any recognition of gains or losses in the F&amp;A rate calculation.</a:t>
            </a:r>
          </a:p>
          <a:p>
            <a:pPr marL="923544" lvl="1" indent="-457200" defTabSz="914400">
              <a:spcAft>
                <a:spcPts val="0"/>
              </a:spcAft>
              <a:buClr>
                <a:srgbClr val="E19C1E"/>
              </a:buClr>
              <a:buSzPct val="80000"/>
              <a:buFont typeface="Wingdings" pitchFamily="2" charset="2"/>
              <a:buChar char="Ø"/>
              <a:defRPr/>
            </a:pPr>
            <a:r>
              <a:rPr lang="en-US" sz="1900" dirty="0">
                <a:solidFill>
                  <a:prstClr val="white"/>
                </a:solidFill>
                <a:latin typeface="Aparajita" panose="020B0604020202020204" pitchFamily="34" charset="0"/>
                <a:cs typeface="Aparajita" panose="020B0604020202020204" pitchFamily="34" charset="0"/>
              </a:rPr>
              <a:t>5. Account for all service center utilization in the rate determination  </a:t>
            </a:r>
          </a:p>
          <a:p>
            <a:pPr marL="457200" lvl="0" indent="-457200" defTabSz="914400">
              <a:spcAft>
                <a:spcPts val="0"/>
              </a:spcAft>
              <a:buClr>
                <a:srgbClr val="E19C1E"/>
              </a:buClr>
              <a:buSzPct val="80000"/>
              <a:defRPr/>
            </a:pPr>
            <a:r>
              <a:rPr lang="en-US" sz="2200" dirty="0">
                <a:solidFill>
                  <a:prstClr val="white"/>
                </a:solidFill>
                <a:latin typeface="Aparajita" panose="020B0604020202020204" pitchFamily="34" charset="0"/>
                <a:cs typeface="Aparajita" panose="020B0604020202020204" pitchFamily="34" charset="0"/>
              </a:rPr>
              <a:t>       </a:t>
            </a:r>
            <a:r>
              <a:rPr lang="en-US" sz="2200" dirty="0" smtClean="0">
                <a:solidFill>
                  <a:prstClr val="white"/>
                </a:solidFill>
                <a:latin typeface="Aparajita" panose="020B0604020202020204" pitchFamily="34" charset="0"/>
                <a:cs typeface="Aparajita" panose="020B0604020202020204" pitchFamily="34" charset="0"/>
              </a:rPr>
              <a:t>             </a:t>
            </a:r>
            <a:r>
              <a:rPr lang="en-US" sz="1900" dirty="0" smtClean="0">
                <a:solidFill>
                  <a:prstClr val="white"/>
                </a:solidFill>
                <a:latin typeface="Aparajita" panose="020B0604020202020204" pitchFamily="34" charset="0"/>
                <a:cs typeface="Aparajita" panose="020B0604020202020204" pitchFamily="34" charset="0"/>
              </a:rPr>
              <a:t>process </a:t>
            </a:r>
            <a:r>
              <a:rPr lang="en-US" sz="1900" dirty="0">
                <a:solidFill>
                  <a:prstClr val="white"/>
                </a:solidFill>
                <a:latin typeface="Aparajita" panose="020B0604020202020204" pitchFamily="34" charset="0"/>
                <a:cs typeface="Aparajita" panose="020B0604020202020204" pitchFamily="34" charset="0"/>
              </a:rPr>
              <a:t>to avoid inconsistent billing practices.</a:t>
            </a:r>
          </a:p>
          <a:p>
            <a:endParaRPr lang="en-US" dirty="0"/>
          </a:p>
        </p:txBody>
      </p:sp>
      <p:sp>
        <p:nvSpPr>
          <p:cNvPr id="4" name="Title 3"/>
          <p:cNvSpPr>
            <a:spLocks noGrp="1"/>
          </p:cNvSpPr>
          <p:nvPr>
            <p:ph type="title"/>
          </p:nvPr>
        </p:nvSpPr>
        <p:spPr/>
        <p:txBody>
          <a:bodyPr/>
          <a:lstStyle/>
          <a:p>
            <a:pPr algn="ctr"/>
            <a:r>
              <a:rPr lang="en-US" altLang="en-US" sz="4800" b="1" dirty="0" smtClean="0">
                <a:solidFill>
                  <a:srgbClr val="FFC000"/>
                </a:solidFill>
              </a:rPr>
              <a:t>Operating </a:t>
            </a:r>
            <a:r>
              <a:rPr lang="en-US" altLang="en-US" sz="4800" b="1" dirty="0">
                <a:solidFill>
                  <a:srgbClr val="FFC000"/>
                </a:solidFill>
              </a:rPr>
              <a:t>Procedures</a:t>
            </a:r>
            <a:endParaRPr lang="en-US" sz="4800" dirty="0">
              <a:solidFill>
                <a:srgbClr val="FFC000"/>
              </a:solidFill>
            </a:endParaRPr>
          </a:p>
        </p:txBody>
      </p:sp>
      <p:sp>
        <p:nvSpPr>
          <p:cNvPr id="3" name="TextBox 2"/>
          <p:cNvSpPr txBox="1"/>
          <p:nvPr/>
        </p:nvSpPr>
        <p:spPr>
          <a:xfrm>
            <a:off x="6774873" y="6430488"/>
            <a:ext cx="2244436"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13361871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Service Center rates are validated periodically to ensure that charge rates were at or below cost during the prior period(s).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This validation work is scheduled and managed by the Grants and Contracts Accounting Office with significant assistance from the responsible Center or Unit Financial Officer.  </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Accurate tracking and reporting (including detailed supporting documentation) for expenses and revenue entries is critical to the timely performance of service center rate validations.</a:t>
            </a:r>
          </a:p>
          <a:p>
            <a:pPr marL="420624" lvl="0" indent="-384048" defTabSz="914400">
              <a:spcAft>
                <a:spcPts val="0"/>
              </a:spcAft>
              <a:buClr>
                <a:srgbClr val="E19C1E"/>
              </a:buClr>
              <a:buSzPct val="8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Existing (previously approved) Service Center billing rates, where a significant amount of charges were posted to sponsored projects,  will be suspended if this validation process is not completed in a timely fashion.  </a:t>
            </a:r>
          </a:p>
          <a:p>
            <a:endParaRPr lang="en-US" dirty="0"/>
          </a:p>
        </p:txBody>
      </p:sp>
      <p:sp>
        <p:nvSpPr>
          <p:cNvPr id="4" name="Title 3"/>
          <p:cNvSpPr>
            <a:spLocks noGrp="1"/>
          </p:cNvSpPr>
          <p:nvPr>
            <p:ph type="title"/>
          </p:nvPr>
        </p:nvSpPr>
        <p:spPr/>
        <p:txBody>
          <a:bodyPr/>
          <a:lstStyle/>
          <a:p>
            <a:pPr algn="ctr"/>
            <a:r>
              <a:rPr lang="en-US" altLang="en-US" sz="4800" b="1" dirty="0">
                <a:solidFill>
                  <a:srgbClr val="FFC000"/>
                </a:solidFill>
              </a:rPr>
              <a:t>Annual Rate </a:t>
            </a:r>
            <a:r>
              <a:rPr lang="en-US" altLang="en-US" sz="4800" b="1" dirty="0" smtClean="0">
                <a:solidFill>
                  <a:srgbClr val="FFC000"/>
                </a:solidFill>
              </a:rPr>
              <a:t>Validation</a:t>
            </a:r>
            <a:endParaRPr lang="en-US" sz="4800" dirty="0">
              <a:solidFill>
                <a:srgbClr val="FFC000"/>
              </a:solidFill>
            </a:endParaRPr>
          </a:p>
        </p:txBody>
      </p:sp>
      <p:sp>
        <p:nvSpPr>
          <p:cNvPr id="3" name="TextBox 2"/>
          <p:cNvSpPr txBox="1"/>
          <p:nvPr/>
        </p:nvSpPr>
        <p:spPr>
          <a:xfrm>
            <a:off x="6733309" y="6412675"/>
            <a:ext cx="2190997"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1614566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pPr>
            <a:r>
              <a:rPr lang="en-US" altLang="en-US" sz="1900" b="1" dirty="0">
                <a:solidFill>
                  <a:prstClr val="white"/>
                </a:solidFill>
                <a:latin typeface="Aparajita" panose="020B0604020202020204" pitchFamily="34" charset="0"/>
                <a:cs typeface="Aparajita" panose="020B0604020202020204" pitchFamily="34" charset="0"/>
              </a:rPr>
              <a:t>Georgia Tech policies and procedures provide for three types of Service Centers:</a:t>
            </a:r>
          </a:p>
          <a:p>
            <a:pPr marL="420624" lvl="0" indent="-384048" defTabSz="914400">
              <a:spcAft>
                <a:spcPts val="0"/>
              </a:spcAft>
              <a:buClr>
                <a:srgbClr val="E19C1E"/>
              </a:buClr>
              <a:buSzPct val="80000"/>
            </a:pPr>
            <a:r>
              <a:rPr lang="en-US" altLang="en-US" sz="1900" b="1" dirty="0">
                <a:solidFill>
                  <a:prstClr val="white"/>
                </a:solidFill>
                <a:latin typeface="Aparajita" panose="020B0604020202020204" pitchFamily="34" charset="0"/>
                <a:cs typeface="Aparajita" panose="020B0604020202020204" pitchFamily="34" charset="0"/>
              </a:rPr>
              <a:t>1. Specialized Service Facilities / Service Centers</a:t>
            </a:r>
            <a:r>
              <a:rPr lang="en-US" altLang="en-US" sz="1900" dirty="0">
                <a:solidFill>
                  <a:prstClr val="white"/>
                </a:solidFill>
                <a:latin typeface="Aparajita" panose="020B0604020202020204" pitchFamily="34" charset="0"/>
                <a:cs typeface="Aparajita" panose="020B0604020202020204" pitchFamily="34" charset="0"/>
              </a:rPr>
              <a:t> </a:t>
            </a:r>
          </a:p>
          <a:p>
            <a:pPr marL="420624" lvl="0" indent="-384048" defTabSz="914400">
              <a:spcAft>
                <a:spcPts val="0"/>
              </a:spcAft>
              <a:buClr>
                <a:srgbClr val="E19C1E"/>
              </a:buClr>
              <a:buSzPct val="80000"/>
              <a:buFont typeface="Wingdings" pitchFamily="2" charset="2"/>
              <a:buChar char="Ø"/>
            </a:pPr>
            <a:r>
              <a:rPr lang="en-US" altLang="en-US" sz="1900" dirty="0">
                <a:solidFill>
                  <a:prstClr val="white"/>
                </a:solidFill>
                <a:latin typeface="Aparajita" panose="020B0604020202020204" pitchFamily="34" charset="0"/>
                <a:cs typeface="Aparajita" panose="020B0604020202020204" pitchFamily="34" charset="0"/>
              </a:rPr>
              <a:t> Service Centers which provide specialized services to the Georgia Tech community, either by</a:t>
            </a:r>
          </a:p>
          <a:p>
            <a:pPr marL="722376" lvl="1" indent="-274320" defTabSz="914400">
              <a:spcAft>
                <a:spcPts val="0"/>
              </a:spcAft>
              <a:buClr>
                <a:srgbClr val="E19C1E"/>
              </a:buClr>
              <a:buSzPct val="90000"/>
              <a:buFont typeface="Wingdings" pitchFamily="2" charset="2"/>
              <a:buChar char="Ø"/>
            </a:pPr>
            <a:r>
              <a:rPr lang="en-US" altLang="en-US" sz="1900" dirty="0">
                <a:solidFill>
                  <a:prstClr val="white"/>
                </a:solidFill>
                <a:latin typeface="Aparajita" panose="020B0604020202020204" pitchFamily="34" charset="0"/>
                <a:cs typeface="Aparajita" panose="020B0604020202020204" pitchFamily="34" charset="0"/>
              </a:rPr>
              <a:t>an operation of $50,000 or more with a majority of charges to sponsored projects, or </a:t>
            </a:r>
          </a:p>
          <a:p>
            <a:pPr marL="722376" lvl="1" indent="-274320" defTabSz="914400">
              <a:spcAft>
                <a:spcPts val="0"/>
              </a:spcAft>
              <a:buClr>
                <a:srgbClr val="E19C1E"/>
              </a:buClr>
              <a:buSzPct val="90000"/>
              <a:buFont typeface="Wingdings" pitchFamily="2" charset="2"/>
              <a:buChar char="Ø"/>
            </a:pPr>
            <a:r>
              <a:rPr lang="en-US" altLang="en-US" sz="1900" dirty="0">
                <a:solidFill>
                  <a:prstClr val="white"/>
                </a:solidFill>
                <a:latin typeface="Aparajita" panose="020B0604020202020204" pitchFamily="34" charset="0"/>
                <a:cs typeface="Aparajita" panose="020B0604020202020204" pitchFamily="34" charset="0"/>
              </a:rPr>
              <a:t>an operation with charges of $50,000 to sponsored projects regardless of the total size of the operation.</a:t>
            </a:r>
          </a:p>
          <a:p>
            <a:pPr marL="722376" lvl="1" indent="-274320" defTabSz="914400">
              <a:spcAft>
                <a:spcPts val="0"/>
              </a:spcAft>
              <a:buClr>
                <a:srgbClr val="E19C1E"/>
              </a:buClr>
              <a:buSzPct val="90000"/>
              <a:buFont typeface="Wingdings" pitchFamily="2" charset="2"/>
              <a:buChar char="Ø"/>
            </a:pPr>
            <a:r>
              <a:rPr lang="en-US" altLang="en-US" sz="1900" dirty="0">
                <a:solidFill>
                  <a:prstClr val="white"/>
                </a:solidFill>
                <a:latin typeface="Aparajita" panose="020B0604020202020204" pitchFamily="34" charset="0"/>
                <a:cs typeface="Aparajita" panose="020B0604020202020204" pitchFamily="34" charset="0"/>
              </a:rPr>
              <a:t>substantially all of the utilization is measured and invoiced to users. </a:t>
            </a:r>
          </a:p>
          <a:p>
            <a:pPr marL="722376" lvl="1" indent="-274320" defTabSz="914400">
              <a:spcAft>
                <a:spcPts val="0"/>
              </a:spcAft>
              <a:buClr>
                <a:srgbClr val="E19C1E"/>
              </a:buClr>
              <a:buSzPct val="90000"/>
              <a:buFont typeface="Wingdings" pitchFamily="2" charset="2"/>
              <a:buChar char="Ø"/>
            </a:pPr>
            <a:endParaRPr lang="en-US" altLang="en-US" sz="19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1900" dirty="0">
                <a:solidFill>
                  <a:prstClr val="white"/>
                </a:solidFill>
                <a:latin typeface="Aparajita" panose="020B0604020202020204" pitchFamily="34" charset="0"/>
                <a:cs typeface="Aparajita" panose="020B0604020202020204" pitchFamily="34" charset="0"/>
              </a:rPr>
              <a:t>Examples:</a:t>
            </a:r>
          </a:p>
          <a:p>
            <a:pPr marL="420624" lvl="0" indent="-384048" defTabSz="914400">
              <a:spcAft>
                <a:spcPts val="0"/>
              </a:spcAft>
              <a:buClr>
                <a:srgbClr val="E19C1E"/>
              </a:buClr>
              <a:buSzPct val="80000"/>
              <a:buFont typeface="Wingdings" pitchFamily="2" charset="2"/>
              <a:buChar char="Ø"/>
            </a:pPr>
            <a:r>
              <a:rPr lang="en-US" altLang="en-US" sz="1900" dirty="0">
                <a:solidFill>
                  <a:prstClr val="white"/>
                </a:solidFill>
                <a:latin typeface="Aparajita" panose="020B0604020202020204" pitchFamily="34" charset="0"/>
                <a:cs typeface="Aparajita" panose="020B0604020202020204" pitchFamily="34" charset="0"/>
              </a:rPr>
              <a:t>IPST – Testing Services                            Revenue: 	$   760,000</a:t>
            </a:r>
          </a:p>
          <a:p>
            <a:pPr marL="420624" lvl="0" indent="-384048" defTabSz="914400">
              <a:spcAft>
                <a:spcPts val="0"/>
              </a:spcAft>
              <a:buClr>
                <a:srgbClr val="E19C1E"/>
              </a:buClr>
              <a:buSzPct val="80000"/>
              <a:buFont typeface="Wingdings" pitchFamily="2" charset="2"/>
              <a:buChar char="Ø"/>
            </a:pPr>
            <a:r>
              <a:rPr lang="en-US" altLang="en-US" sz="1900" dirty="0">
                <a:solidFill>
                  <a:prstClr val="white"/>
                </a:solidFill>
                <a:latin typeface="Aparajita" panose="020B0604020202020204" pitchFamily="34" charset="0"/>
                <a:cs typeface="Aparajita" panose="020B0604020202020204" pitchFamily="34" charset="0"/>
              </a:rPr>
              <a:t>MSE – Ctr for Nanostructure  Charac.	Revenue:	$   142,000</a:t>
            </a:r>
          </a:p>
          <a:p>
            <a:pPr marL="420624" lvl="0" indent="-384048" defTabSz="914400">
              <a:spcAft>
                <a:spcPts val="0"/>
              </a:spcAft>
              <a:buClr>
                <a:srgbClr val="E19C1E"/>
              </a:buClr>
              <a:buSzPct val="80000"/>
              <a:buFont typeface="Wingdings" pitchFamily="2" charset="2"/>
              <a:buChar char="Ø"/>
            </a:pPr>
            <a:r>
              <a:rPr lang="en-US" altLang="en-US" sz="1900" dirty="0">
                <a:solidFill>
                  <a:prstClr val="white"/>
                </a:solidFill>
                <a:latin typeface="Aparajita" panose="020B0604020202020204" pitchFamily="34" charset="0"/>
                <a:cs typeface="Aparajita" panose="020B0604020202020204" pitchFamily="34" charset="0"/>
              </a:rPr>
              <a:t>Printing and Copy Center		Revenue</a:t>
            </a:r>
            <a:r>
              <a:rPr lang="en-US" altLang="en-US" sz="1900" dirty="0" smtClean="0">
                <a:solidFill>
                  <a:prstClr val="white"/>
                </a:solidFill>
                <a:latin typeface="Aparajita" panose="020B0604020202020204" pitchFamily="34" charset="0"/>
                <a:cs typeface="Aparajita" panose="020B0604020202020204" pitchFamily="34" charset="0"/>
              </a:rPr>
              <a:t>:</a:t>
            </a:r>
            <a:r>
              <a:rPr lang="en-US" altLang="en-US" sz="1900" dirty="0">
                <a:solidFill>
                  <a:prstClr val="white"/>
                </a:solidFill>
                <a:latin typeface="Aparajita" panose="020B0604020202020204" pitchFamily="34" charset="0"/>
                <a:cs typeface="Aparajita" panose="020B0604020202020204" pitchFamily="34" charset="0"/>
              </a:rPr>
              <a:t>	$1,080,000</a:t>
            </a:r>
          </a:p>
          <a:p>
            <a:endParaRPr lang="en-US" dirty="0"/>
          </a:p>
        </p:txBody>
      </p:sp>
      <p:sp>
        <p:nvSpPr>
          <p:cNvPr id="4" name="Title 3"/>
          <p:cNvSpPr>
            <a:spLocks noGrp="1"/>
          </p:cNvSpPr>
          <p:nvPr>
            <p:ph type="title"/>
          </p:nvPr>
        </p:nvSpPr>
        <p:spPr/>
        <p:txBody>
          <a:bodyPr/>
          <a:lstStyle/>
          <a:p>
            <a:pPr algn="ctr"/>
            <a:r>
              <a:rPr lang="en-US" altLang="en-US" sz="4800" b="1" dirty="0">
                <a:solidFill>
                  <a:srgbClr val="FFC000"/>
                </a:solidFill>
              </a:rPr>
              <a:t>What is a Service Center?</a:t>
            </a:r>
            <a:endParaRPr lang="en-US" sz="4800" dirty="0">
              <a:solidFill>
                <a:srgbClr val="FFC000"/>
              </a:solidFill>
            </a:endParaRPr>
          </a:p>
        </p:txBody>
      </p:sp>
      <p:sp>
        <p:nvSpPr>
          <p:cNvPr id="3" name="TextBox 2"/>
          <p:cNvSpPr txBox="1"/>
          <p:nvPr/>
        </p:nvSpPr>
        <p:spPr>
          <a:xfrm>
            <a:off x="6744677" y="6236677"/>
            <a:ext cx="2243015" cy="556901"/>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4081938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pPr>
            <a:r>
              <a:rPr lang="en-US" altLang="en-US" sz="2200" b="1" dirty="0">
                <a:solidFill>
                  <a:prstClr val="white"/>
                </a:solidFill>
                <a:latin typeface="Aparajita" panose="020B0604020202020204" pitchFamily="34" charset="0"/>
                <a:cs typeface="Aparajita" panose="020B0604020202020204" pitchFamily="34" charset="0"/>
              </a:rPr>
              <a:t>To complete the Annual Validation Procedures, the Service Center files need to be updated related to:</a:t>
            </a:r>
          </a:p>
          <a:p>
            <a:pPr marL="722376" lvl="1" indent="-274320" defTabSz="914400">
              <a:spcAft>
                <a:spcPts val="0"/>
              </a:spcAft>
              <a:buClr>
                <a:srgbClr val="E19C1E"/>
              </a:buClr>
              <a:buSzPct val="9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 Service Center operations, location, and equipment to confirm that the approved rates determined by the latest Rate Study are still valid for use in charging for services. </a:t>
            </a:r>
          </a:p>
          <a:p>
            <a:pPr marL="722376" lvl="1" indent="-274320" defTabSz="914400">
              <a:spcAft>
                <a:spcPts val="0"/>
              </a:spcAft>
              <a:buClr>
                <a:srgbClr val="E19C1E"/>
              </a:buClr>
              <a:buSzPct val="9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Confirm that the Service Center is still operating, and/or if other significant changes have occurred in the Service Center’s operations.</a:t>
            </a:r>
          </a:p>
          <a:p>
            <a:pPr marL="722376" lvl="1" indent="-274320" defTabSz="914400">
              <a:spcAft>
                <a:spcPts val="0"/>
              </a:spcAft>
              <a:buClr>
                <a:srgbClr val="E19C1E"/>
              </a:buClr>
              <a:buSzPct val="90000"/>
              <a:buFont typeface="Wingdings" pitchFamily="2" charset="2"/>
              <a:buChar char="Ø"/>
            </a:pPr>
            <a:r>
              <a:rPr lang="en-US" altLang="en-US" sz="2200" dirty="0">
                <a:solidFill>
                  <a:prstClr val="white"/>
                </a:solidFill>
                <a:latin typeface="Aparajita" panose="020B0604020202020204" pitchFamily="34" charset="0"/>
                <a:cs typeface="Aparajita" panose="020B0604020202020204" pitchFamily="34" charset="0"/>
              </a:rPr>
              <a:t>To determine if Service Center revenues and expenditures match the original plans, space is provided to identify the current year Service Center revenues by account and the Service Center operating costs by project number.</a:t>
            </a:r>
          </a:p>
          <a:p>
            <a:endParaRPr lang="en-US" dirty="0"/>
          </a:p>
        </p:txBody>
      </p:sp>
      <p:sp>
        <p:nvSpPr>
          <p:cNvPr id="4" name="Title 3"/>
          <p:cNvSpPr>
            <a:spLocks noGrp="1"/>
          </p:cNvSpPr>
          <p:nvPr>
            <p:ph type="title"/>
          </p:nvPr>
        </p:nvSpPr>
        <p:spPr/>
        <p:txBody>
          <a:bodyPr/>
          <a:lstStyle/>
          <a:p>
            <a:pPr algn="ctr"/>
            <a:r>
              <a:rPr lang="en-US" altLang="en-US" sz="4800" b="1" dirty="0">
                <a:solidFill>
                  <a:srgbClr val="FFC000"/>
                </a:solidFill>
              </a:rPr>
              <a:t>Annual Rate </a:t>
            </a:r>
            <a:r>
              <a:rPr lang="en-US" altLang="en-US" sz="4800" b="1" dirty="0" smtClean="0">
                <a:solidFill>
                  <a:srgbClr val="FFC000"/>
                </a:solidFill>
              </a:rPr>
              <a:t>Validation</a:t>
            </a:r>
            <a:endParaRPr lang="en-US" sz="4800" dirty="0">
              <a:solidFill>
                <a:srgbClr val="FFC000"/>
              </a:solidFill>
            </a:endParaRPr>
          </a:p>
        </p:txBody>
      </p:sp>
      <p:sp>
        <p:nvSpPr>
          <p:cNvPr id="3" name="TextBox 2"/>
          <p:cNvSpPr txBox="1"/>
          <p:nvPr/>
        </p:nvSpPr>
        <p:spPr>
          <a:xfrm>
            <a:off x="6751122" y="6371112"/>
            <a:ext cx="2220686"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3585823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 y="720773"/>
            <a:ext cx="9143999" cy="5164665"/>
          </a:xfrm>
        </p:spPr>
        <p:txBody>
          <a:bodyPr/>
          <a:lstStyle/>
          <a:p>
            <a:endParaRPr lang="en-US" dirty="0" smtClean="0"/>
          </a:p>
          <a:p>
            <a:pPr marL="420624" lvl="0" indent="-384048" defTabSz="914400">
              <a:spcAft>
                <a:spcPts val="0"/>
              </a:spcAft>
              <a:buClr>
                <a:srgbClr val="E19C1E"/>
              </a:buClr>
              <a:buSzPct val="80000"/>
            </a:pPr>
            <a:r>
              <a:rPr lang="en-US" altLang="en-US" sz="2000" b="1" dirty="0">
                <a:solidFill>
                  <a:prstClr val="white"/>
                </a:solidFill>
                <a:latin typeface="Aparajita" panose="020B0604020202020204" pitchFamily="34" charset="0"/>
                <a:cs typeface="Aparajita" panose="020B0604020202020204" pitchFamily="34" charset="0"/>
              </a:rPr>
              <a:t>Information Required for Annual Validation Forms</a:t>
            </a:r>
          </a:p>
          <a:p>
            <a:pPr marL="420624" lvl="0" indent="-384048" defTabSz="914400">
              <a:spcAft>
                <a:spcPts val="0"/>
              </a:spcAft>
              <a:buClr>
                <a:srgbClr val="E19C1E"/>
              </a:buClr>
              <a:buSzPct val="80000"/>
            </a:pPr>
            <a:endParaRPr lang="en-US" altLang="en-US" sz="2000" b="1"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000" dirty="0">
                <a:solidFill>
                  <a:prstClr val="white"/>
                </a:solidFill>
                <a:latin typeface="Aparajita" panose="020B0604020202020204" pitchFamily="34" charset="0"/>
                <a:cs typeface="Aparajita" panose="020B0604020202020204" pitchFamily="34" charset="0"/>
              </a:rPr>
              <a:t>1. Contact Information</a:t>
            </a:r>
          </a:p>
          <a:p>
            <a:pPr marL="420624" lvl="0" indent="-384048" defTabSz="914400">
              <a:spcAft>
                <a:spcPts val="0"/>
              </a:spcAft>
              <a:buClr>
                <a:srgbClr val="E19C1E"/>
              </a:buClr>
              <a:buSzPct val="80000"/>
              <a:buFont typeface="Wingdings" pitchFamily="2" charset="2"/>
              <a:buChar char="Ø"/>
            </a:pPr>
            <a:r>
              <a:rPr lang="en-US" altLang="en-US" sz="2000" dirty="0">
                <a:solidFill>
                  <a:prstClr val="white"/>
                </a:solidFill>
                <a:latin typeface="Aparajita" panose="020B0604020202020204" pitchFamily="34" charset="0"/>
                <a:cs typeface="Aparajita" panose="020B0604020202020204" pitchFamily="34" charset="0"/>
              </a:rPr>
              <a:t>2. Revenues and Expenses</a:t>
            </a:r>
          </a:p>
          <a:p>
            <a:pPr marL="722376" lvl="1" indent="-274320" defTabSz="914400">
              <a:spcAft>
                <a:spcPts val="0"/>
              </a:spcAft>
              <a:buClr>
                <a:srgbClr val="E19C1E"/>
              </a:buClr>
              <a:buSzPct val="90000"/>
              <a:buNone/>
            </a:pPr>
            <a:r>
              <a:rPr lang="en-US" altLang="en-US" sz="2000" dirty="0">
                <a:solidFill>
                  <a:prstClr val="white"/>
                </a:solidFill>
                <a:latin typeface="Aparajita" panose="020B0604020202020204" pitchFamily="34" charset="0"/>
                <a:cs typeface="Aparajita" panose="020B0604020202020204" pitchFamily="34" charset="0"/>
              </a:rPr>
              <a:t>Enter the amount of actual operating revenue and expense</a:t>
            </a:r>
          </a:p>
          <a:p>
            <a:pPr marL="420624" lvl="0" indent="-384048" defTabSz="914400">
              <a:spcAft>
                <a:spcPts val="0"/>
              </a:spcAft>
              <a:buClr>
                <a:srgbClr val="E19C1E"/>
              </a:buClr>
              <a:buSzPct val="80000"/>
              <a:buFont typeface="Wingdings" pitchFamily="2" charset="2"/>
              <a:buChar char="Ø"/>
            </a:pPr>
            <a:r>
              <a:rPr lang="en-US" altLang="en-US" sz="2000" dirty="0">
                <a:solidFill>
                  <a:prstClr val="white"/>
                </a:solidFill>
                <a:latin typeface="Aparajita" panose="020B0604020202020204" pitchFamily="34" charset="0"/>
                <a:cs typeface="Aparajita" panose="020B0604020202020204" pitchFamily="34" charset="0"/>
              </a:rPr>
              <a:t>3. Description of Operating Changes:</a:t>
            </a:r>
          </a:p>
          <a:p>
            <a:pPr marL="722376" lvl="1" indent="0" defTabSz="914400">
              <a:spcAft>
                <a:spcPts val="0"/>
              </a:spcAft>
              <a:buClr>
                <a:srgbClr val="E19C1E"/>
              </a:buClr>
              <a:buSzPct val="90000"/>
              <a:buNone/>
            </a:pPr>
            <a:r>
              <a:rPr lang="en-US" altLang="en-US" sz="2000" dirty="0">
                <a:solidFill>
                  <a:prstClr val="white"/>
                </a:solidFill>
                <a:latin typeface="Aparajita" panose="020B0604020202020204" pitchFamily="34" charset="0"/>
                <a:cs typeface="Aparajita" panose="020B0604020202020204" pitchFamily="34" charset="0"/>
              </a:rPr>
              <a:t>Report any significant changes to the Service Center operations since the last Rate Study </a:t>
            </a:r>
            <a:r>
              <a:rPr lang="en-US" altLang="en-US" sz="2000" dirty="0" smtClean="0">
                <a:solidFill>
                  <a:prstClr val="white"/>
                </a:solidFill>
                <a:latin typeface="Aparajita" panose="020B0604020202020204" pitchFamily="34" charset="0"/>
                <a:cs typeface="Aparajita" panose="020B0604020202020204" pitchFamily="34" charset="0"/>
              </a:rPr>
              <a:t>was performed</a:t>
            </a:r>
            <a:endParaRPr lang="en-US" altLang="en-US" sz="20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000" dirty="0">
                <a:solidFill>
                  <a:prstClr val="white"/>
                </a:solidFill>
                <a:latin typeface="Aparajita" panose="020B0604020202020204" pitchFamily="34" charset="0"/>
                <a:cs typeface="Aparajita" panose="020B0604020202020204" pitchFamily="34" charset="0"/>
              </a:rPr>
              <a:t>4. Equipment Changes:</a:t>
            </a:r>
          </a:p>
          <a:p>
            <a:pPr marL="722376" lvl="1" indent="0" defTabSz="914400">
              <a:spcAft>
                <a:spcPts val="0"/>
              </a:spcAft>
              <a:buClr>
                <a:srgbClr val="E19C1E"/>
              </a:buClr>
              <a:buSzPct val="90000"/>
              <a:buNone/>
            </a:pPr>
            <a:r>
              <a:rPr lang="en-US" altLang="en-US" sz="2000" dirty="0">
                <a:solidFill>
                  <a:prstClr val="white"/>
                </a:solidFill>
                <a:latin typeface="Aparajita" panose="020B0604020202020204" pitchFamily="34" charset="0"/>
                <a:cs typeface="Aparajita" panose="020B0604020202020204" pitchFamily="34" charset="0"/>
              </a:rPr>
              <a:t>Report any new equipment purchases and/or any equipment that has been removed from the Service Center operations.   </a:t>
            </a:r>
          </a:p>
          <a:p>
            <a:pPr marL="420624" lvl="0" indent="-384048" defTabSz="914400">
              <a:spcAft>
                <a:spcPts val="0"/>
              </a:spcAft>
              <a:buClr>
                <a:srgbClr val="E19C1E"/>
              </a:buClr>
              <a:buSzPct val="80000"/>
              <a:buFont typeface="Wingdings" pitchFamily="2" charset="2"/>
              <a:buChar char="Ø"/>
            </a:pPr>
            <a:r>
              <a:rPr lang="en-US" altLang="en-US" sz="2000" dirty="0">
                <a:solidFill>
                  <a:prstClr val="white"/>
                </a:solidFill>
                <a:latin typeface="Aparajita" panose="020B0604020202020204" pitchFamily="34" charset="0"/>
                <a:cs typeface="Aparajita" panose="020B0604020202020204" pitchFamily="34" charset="0"/>
              </a:rPr>
              <a:t>5. Locations Changes:</a:t>
            </a:r>
          </a:p>
          <a:p>
            <a:pPr marL="722376" lvl="1" indent="0" defTabSz="914400">
              <a:spcAft>
                <a:spcPts val="0"/>
              </a:spcAft>
              <a:buClr>
                <a:srgbClr val="E19C1E"/>
              </a:buClr>
              <a:buSzPct val="90000"/>
              <a:buNone/>
            </a:pPr>
            <a:r>
              <a:rPr lang="en-US" altLang="en-US" sz="2000" dirty="0">
                <a:solidFill>
                  <a:prstClr val="white"/>
                </a:solidFill>
                <a:latin typeface="Aparajita" panose="020B0604020202020204" pitchFamily="34" charset="0"/>
                <a:cs typeface="Aparajita" panose="020B0604020202020204" pitchFamily="34" charset="0"/>
              </a:rPr>
              <a:t>Report any changes to the Service Center location, including the addition or deletion of space in the same building.   </a:t>
            </a:r>
            <a:r>
              <a:rPr lang="en-US" altLang="en-US" sz="900" dirty="0">
                <a:solidFill>
                  <a:prstClr val="white"/>
                </a:solidFill>
                <a:latin typeface="Aparajita" panose="020B0604020202020204" pitchFamily="34" charset="0"/>
                <a:cs typeface="Aparajita" panose="020B0604020202020204" pitchFamily="34" charset="0"/>
              </a:rPr>
              <a:t>	</a:t>
            </a:r>
          </a:p>
          <a:p>
            <a:endParaRPr lang="en-US" dirty="0"/>
          </a:p>
        </p:txBody>
      </p:sp>
      <p:sp>
        <p:nvSpPr>
          <p:cNvPr id="4" name="Title 3"/>
          <p:cNvSpPr>
            <a:spLocks noGrp="1"/>
          </p:cNvSpPr>
          <p:nvPr>
            <p:ph type="title"/>
          </p:nvPr>
        </p:nvSpPr>
        <p:spPr/>
        <p:txBody>
          <a:bodyPr/>
          <a:lstStyle/>
          <a:p>
            <a:pPr algn="ctr"/>
            <a:r>
              <a:rPr lang="en-US" altLang="en-US" sz="4800" b="1" dirty="0">
                <a:solidFill>
                  <a:srgbClr val="FFC000"/>
                </a:solidFill>
              </a:rPr>
              <a:t>Annual Rate </a:t>
            </a:r>
            <a:r>
              <a:rPr lang="en-US" altLang="en-US" sz="4800" b="1" dirty="0" smtClean="0">
                <a:solidFill>
                  <a:srgbClr val="FFC000"/>
                </a:solidFill>
              </a:rPr>
              <a:t>Validation</a:t>
            </a:r>
            <a:endParaRPr lang="en-US" sz="4800" dirty="0">
              <a:solidFill>
                <a:srgbClr val="FFC000"/>
              </a:solidFill>
            </a:endParaRPr>
          </a:p>
        </p:txBody>
      </p:sp>
      <p:sp>
        <p:nvSpPr>
          <p:cNvPr id="3" name="TextBox 2"/>
          <p:cNvSpPr txBox="1"/>
          <p:nvPr/>
        </p:nvSpPr>
        <p:spPr>
          <a:xfrm>
            <a:off x="6780810" y="6400800"/>
            <a:ext cx="2185060"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19658345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 y="720773"/>
            <a:ext cx="9143999" cy="5164665"/>
          </a:xfrm>
        </p:spPr>
        <p:txBody>
          <a:bodyPr/>
          <a:lstStyle/>
          <a:p>
            <a:endParaRPr lang="en-US" dirty="0" smtClean="0"/>
          </a:p>
          <a:p>
            <a:r>
              <a:rPr lang="en-US" dirty="0" smtClean="0">
                <a:latin typeface="Aparajita" panose="020B0604020202020204" pitchFamily="34" charset="0"/>
                <a:cs typeface="Aparajita" panose="020B0604020202020204" pitchFamily="34" charset="0"/>
              </a:rPr>
              <a:t>For more information regarding service centers please visit our Policy Library via the following link:</a:t>
            </a:r>
          </a:p>
          <a:p>
            <a:r>
              <a:rPr lang="en-US"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hlinkClick r:id="rId3"/>
              </a:rPr>
              <a:t>http</a:t>
            </a:r>
            <a:r>
              <a:rPr lang="en-US" dirty="0">
                <a:latin typeface="Aparajita" panose="020B0604020202020204" pitchFamily="34" charset="0"/>
                <a:cs typeface="Aparajita" panose="020B0604020202020204" pitchFamily="34" charset="0"/>
                <a:hlinkClick r:id="rId3"/>
              </a:rPr>
              <a:t>://</a:t>
            </a:r>
            <a:r>
              <a:rPr lang="en-US" dirty="0" smtClean="0">
                <a:latin typeface="Aparajita" panose="020B0604020202020204" pitchFamily="34" charset="0"/>
                <a:cs typeface="Aparajita" panose="020B0604020202020204" pitchFamily="34" charset="0"/>
                <a:hlinkClick r:id="rId3"/>
              </a:rPr>
              <a:t>policies.gatech.edu/cost-service-centers</a:t>
            </a:r>
            <a:endParaRPr lang="en-US" dirty="0" smtClean="0">
              <a:latin typeface="Aparajita" panose="020B0604020202020204" pitchFamily="34" charset="0"/>
              <a:cs typeface="Aparajita" panose="020B0604020202020204" pitchFamily="34" charset="0"/>
            </a:endParaRPr>
          </a:p>
          <a:p>
            <a:endParaRPr lang="en-US" dirty="0" smtClean="0">
              <a:latin typeface="Aparajita" panose="020B0604020202020204" pitchFamily="34" charset="0"/>
              <a:cs typeface="Aparajita" panose="020B0604020202020204" pitchFamily="34" charset="0"/>
            </a:endParaRPr>
          </a:p>
          <a:p>
            <a:r>
              <a:rPr lang="en-US" dirty="0" smtClean="0">
                <a:latin typeface="Aparajita" panose="020B0604020202020204" pitchFamily="34" charset="0"/>
                <a:cs typeface="Aparajita" panose="020B0604020202020204" pitchFamily="34" charset="0"/>
              </a:rPr>
              <a:t>If you have any additional questions please feel free to contact us by phone or email: </a:t>
            </a:r>
          </a:p>
          <a:p>
            <a:r>
              <a:rPr lang="en-US" dirty="0" smtClean="0">
                <a:latin typeface="Aparajita" panose="020B0604020202020204" pitchFamily="34" charset="0"/>
                <a:cs typeface="Aparajita" panose="020B0604020202020204" pitchFamily="34" charset="0"/>
              </a:rPr>
              <a:t>	404-894-5525</a:t>
            </a:r>
          </a:p>
          <a:p>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servicecenter.ask@lists.gatech.edu</a:t>
            </a:r>
          </a:p>
        </p:txBody>
      </p:sp>
      <p:sp>
        <p:nvSpPr>
          <p:cNvPr id="4" name="Title 3"/>
          <p:cNvSpPr>
            <a:spLocks noGrp="1"/>
          </p:cNvSpPr>
          <p:nvPr>
            <p:ph type="title"/>
          </p:nvPr>
        </p:nvSpPr>
        <p:spPr/>
        <p:txBody>
          <a:bodyPr/>
          <a:lstStyle/>
          <a:p>
            <a:pPr algn="ctr"/>
            <a:r>
              <a:rPr lang="en-US" altLang="en-US" sz="4800" b="1" dirty="0" smtClean="0">
                <a:solidFill>
                  <a:srgbClr val="FFC000"/>
                </a:solidFill>
              </a:rPr>
              <a:t>QUESTIONS?</a:t>
            </a:r>
            <a:endParaRPr lang="en-US" sz="4800" dirty="0">
              <a:solidFill>
                <a:srgbClr val="FFC000"/>
              </a:solidFill>
            </a:endParaRPr>
          </a:p>
        </p:txBody>
      </p:sp>
      <p:pic>
        <p:nvPicPr>
          <p:cNvPr id="1031" name="Picture 7" descr="C:\Users\tbarnes34\AppData\Local\Microsoft\Windows\Temporary Internet Files\Content.IE5\F4TFZFPQ\question-smileyfac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312" y="3808674"/>
            <a:ext cx="1668472" cy="18852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18852" y="6418613"/>
            <a:ext cx="2252956"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2926464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99068"/>
            <a:ext cx="9143999" cy="4980313"/>
          </a:xfrm>
        </p:spPr>
        <p:txBody>
          <a:bodyPr/>
          <a:lstStyle/>
          <a:p>
            <a:endParaRPr lang="en-US" dirty="0" smtClean="0"/>
          </a:p>
          <a:p>
            <a:pPr marL="420624" lvl="0" indent="-384048" defTabSz="914400">
              <a:spcAft>
                <a:spcPts val="0"/>
              </a:spcAft>
              <a:buClr>
                <a:srgbClr val="E19C1E"/>
              </a:buClr>
              <a:buSzPct val="80000"/>
            </a:pPr>
            <a:r>
              <a:rPr lang="en-US" altLang="en-US" sz="2300" b="1" dirty="0">
                <a:solidFill>
                  <a:prstClr val="white"/>
                </a:solidFill>
                <a:latin typeface="Aparajita" panose="020B0604020202020204" pitchFamily="34" charset="0"/>
                <a:cs typeface="Aparajita" panose="020B0604020202020204" pitchFamily="34" charset="0"/>
              </a:rPr>
              <a:t>2. Recharge Centers</a:t>
            </a:r>
            <a:r>
              <a:rPr lang="en-US" altLang="en-US" sz="2300" dirty="0">
                <a:solidFill>
                  <a:prstClr val="white"/>
                </a:solidFill>
                <a:latin typeface="Aparajita" panose="020B0604020202020204" pitchFamily="34" charset="0"/>
                <a:cs typeface="Aparajita" panose="020B0604020202020204" pitchFamily="34" charset="0"/>
              </a:rPr>
              <a:t> </a:t>
            </a:r>
          </a:p>
          <a:p>
            <a:pPr marL="420624" lvl="0" indent="-384048" defTabSz="914400">
              <a:spcAft>
                <a:spcPts val="0"/>
              </a:spcAft>
              <a:buClr>
                <a:srgbClr val="E19C1E"/>
              </a:buClr>
              <a:buSzPct val="80000"/>
              <a:buFont typeface="Wingdings" pitchFamily="2" charset="2"/>
              <a:buChar char="Ø"/>
            </a:pPr>
            <a:r>
              <a:rPr lang="en-US" altLang="en-US" sz="2300" dirty="0">
                <a:solidFill>
                  <a:prstClr val="white"/>
                </a:solidFill>
                <a:latin typeface="Aparajita" panose="020B0604020202020204" pitchFamily="34" charset="0"/>
                <a:cs typeface="Aparajita" panose="020B0604020202020204" pitchFamily="34" charset="0"/>
              </a:rPr>
              <a:t>Service Centers with annual operations of less than $50,000 with;</a:t>
            </a:r>
          </a:p>
          <a:p>
            <a:pPr marL="722376" lvl="1" indent="-274320" defTabSz="914400">
              <a:spcAft>
                <a:spcPts val="0"/>
              </a:spcAft>
              <a:buClr>
                <a:srgbClr val="E19C1E"/>
              </a:buClr>
              <a:buSzPct val="90000"/>
              <a:buFont typeface="Wingdings" pitchFamily="2" charset="2"/>
              <a:buChar char="Ø"/>
            </a:pPr>
            <a:r>
              <a:rPr lang="en-US" altLang="en-US" sz="2300" dirty="0">
                <a:solidFill>
                  <a:prstClr val="white"/>
                </a:solidFill>
                <a:latin typeface="Aparajita" panose="020B0604020202020204" pitchFamily="34" charset="0"/>
                <a:cs typeface="Aparajita" panose="020B0604020202020204" pitchFamily="34" charset="0"/>
              </a:rPr>
              <a:t> majority of charges to sponsored projects, or 	</a:t>
            </a:r>
          </a:p>
          <a:p>
            <a:pPr marL="722376" lvl="1" indent="-274320" defTabSz="914400">
              <a:spcAft>
                <a:spcPts val="0"/>
              </a:spcAft>
              <a:buClr>
                <a:srgbClr val="E19C1E"/>
              </a:buClr>
              <a:buSzPct val="90000"/>
              <a:buFont typeface="Wingdings" pitchFamily="2" charset="2"/>
              <a:buChar char="Ø"/>
            </a:pPr>
            <a:r>
              <a:rPr lang="en-US" altLang="en-US" sz="2300" dirty="0">
                <a:solidFill>
                  <a:prstClr val="white"/>
                </a:solidFill>
                <a:latin typeface="Aparajita" panose="020B0604020202020204" pitchFamily="34" charset="0"/>
                <a:cs typeface="Aparajita" panose="020B0604020202020204" pitchFamily="34" charset="0"/>
              </a:rPr>
              <a:t>operations with less than $50,000 of charges to sponsored projects regardless of size. </a:t>
            </a:r>
          </a:p>
          <a:p>
            <a:pPr marL="722376" lvl="1" indent="-274320" defTabSz="914400">
              <a:spcAft>
                <a:spcPts val="0"/>
              </a:spcAft>
              <a:buClr>
                <a:srgbClr val="E19C1E"/>
              </a:buClr>
              <a:buSzPct val="90000"/>
              <a:buFont typeface="Wingdings" pitchFamily="2" charset="2"/>
              <a:buChar char="Ø"/>
            </a:pPr>
            <a:r>
              <a:rPr lang="en-US" altLang="en-US" sz="2300" dirty="0" smtClean="0">
                <a:solidFill>
                  <a:prstClr val="white"/>
                </a:solidFill>
                <a:latin typeface="Aparajita" panose="020B0604020202020204" pitchFamily="34" charset="0"/>
                <a:cs typeface="Aparajita" panose="020B0604020202020204" pitchFamily="34" charset="0"/>
              </a:rPr>
              <a:t> Costs </a:t>
            </a:r>
            <a:r>
              <a:rPr lang="en-US" altLang="en-US" sz="2300" dirty="0">
                <a:solidFill>
                  <a:prstClr val="white"/>
                </a:solidFill>
                <a:latin typeface="Aparajita" panose="020B0604020202020204" pitchFamily="34" charset="0"/>
                <a:cs typeface="Aparajita" panose="020B0604020202020204" pitchFamily="34" charset="0"/>
              </a:rPr>
              <a:t>for materials/services should constitute a pass-through of direct costs only.</a:t>
            </a:r>
          </a:p>
          <a:p>
            <a:pPr marL="420624" lvl="0" indent="-384048" defTabSz="914400">
              <a:spcAft>
                <a:spcPts val="0"/>
              </a:spcAft>
              <a:buClr>
                <a:srgbClr val="E19C1E"/>
              </a:buClr>
              <a:buSzPct val="80000"/>
              <a:buFont typeface="Wingdings" pitchFamily="2" charset="2"/>
              <a:buChar char="Ø"/>
            </a:pPr>
            <a:r>
              <a:rPr lang="en-US" altLang="en-US" sz="2300" dirty="0">
                <a:solidFill>
                  <a:prstClr val="white"/>
                </a:solidFill>
                <a:latin typeface="Aparajita" panose="020B0604020202020204" pitchFamily="34" charset="0"/>
                <a:cs typeface="Aparajita" panose="020B0604020202020204" pitchFamily="34" charset="0"/>
              </a:rPr>
              <a:t>Examples:</a:t>
            </a:r>
          </a:p>
          <a:p>
            <a:pPr marL="420624" lvl="0" indent="-384048" defTabSz="914400">
              <a:spcAft>
                <a:spcPts val="0"/>
              </a:spcAft>
              <a:buClr>
                <a:srgbClr val="E19C1E"/>
              </a:buClr>
              <a:buSzPct val="80000"/>
              <a:buFont typeface="Wingdings" pitchFamily="2" charset="2"/>
              <a:buChar char="Ø"/>
            </a:pPr>
            <a:r>
              <a:rPr lang="en-US" altLang="en-US" sz="2300" dirty="0">
                <a:solidFill>
                  <a:prstClr val="white"/>
                </a:solidFill>
                <a:latin typeface="Aparajita" panose="020B0604020202020204" pitchFamily="34" charset="0"/>
                <a:cs typeface="Aparajita" panose="020B0604020202020204" pitchFamily="34" charset="0"/>
              </a:rPr>
              <a:t>IBB - Histology Center			               Revenue: $ 19,322 </a:t>
            </a:r>
          </a:p>
          <a:p>
            <a:pPr marL="420624" lvl="0" indent="-384048" defTabSz="914400">
              <a:spcAft>
                <a:spcPts val="0"/>
              </a:spcAft>
              <a:buClr>
                <a:srgbClr val="E19C1E"/>
              </a:buClr>
              <a:buSzPct val="80000"/>
              <a:buFont typeface="Wingdings" pitchFamily="2" charset="2"/>
              <a:buChar char="Ø"/>
            </a:pPr>
            <a:r>
              <a:rPr lang="en-US" altLang="en-US" sz="2300" dirty="0">
                <a:solidFill>
                  <a:prstClr val="white"/>
                </a:solidFill>
                <a:latin typeface="Aparajita" panose="020B0604020202020204" pitchFamily="34" charset="0"/>
                <a:cs typeface="Aparajita" panose="020B0604020202020204" pitchFamily="34" charset="0"/>
              </a:rPr>
              <a:t>IBB – Micro-Computed Tomography Facility	Revenue: $   7,542</a:t>
            </a:r>
          </a:p>
          <a:p>
            <a:endParaRPr lang="en-US" dirty="0"/>
          </a:p>
        </p:txBody>
      </p:sp>
      <p:sp>
        <p:nvSpPr>
          <p:cNvPr id="4" name="Title 3"/>
          <p:cNvSpPr>
            <a:spLocks noGrp="1"/>
          </p:cNvSpPr>
          <p:nvPr>
            <p:ph type="title"/>
          </p:nvPr>
        </p:nvSpPr>
        <p:spPr/>
        <p:txBody>
          <a:bodyPr/>
          <a:lstStyle/>
          <a:p>
            <a:pPr algn="ctr"/>
            <a:r>
              <a:rPr lang="en-US" altLang="en-US" sz="4800" b="1" dirty="0">
                <a:solidFill>
                  <a:srgbClr val="FFC000"/>
                </a:solidFill>
              </a:rPr>
              <a:t>What is a Service Center?</a:t>
            </a:r>
            <a:endParaRPr lang="en-US" sz="4800" dirty="0">
              <a:solidFill>
                <a:srgbClr val="FFC000"/>
              </a:solidFill>
            </a:endParaRPr>
          </a:p>
        </p:txBody>
      </p:sp>
      <p:sp>
        <p:nvSpPr>
          <p:cNvPr id="3" name="TextBox 2"/>
          <p:cNvSpPr txBox="1"/>
          <p:nvPr/>
        </p:nvSpPr>
        <p:spPr>
          <a:xfrm>
            <a:off x="6760308" y="6416431"/>
            <a:ext cx="2196123"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2683394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99069"/>
            <a:ext cx="9143999" cy="4829238"/>
          </a:xfrm>
        </p:spPr>
        <p:txBody>
          <a:bodyPr/>
          <a:lstStyle/>
          <a:p>
            <a:endParaRPr lang="en-US" dirty="0" smtClean="0"/>
          </a:p>
          <a:p>
            <a:pPr marL="420624" lvl="0" indent="-384048" defTabSz="914400">
              <a:spcAft>
                <a:spcPts val="0"/>
              </a:spcAft>
              <a:buClr>
                <a:srgbClr val="E19C1E"/>
              </a:buClr>
              <a:buSzPct val="80000"/>
            </a:pPr>
            <a:r>
              <a:rPr lang="en-US" altLang="en-US" sz="2300" b="1" dirty="0">
                <a:solidFill>
                  <a:prstClr val="white"/>
                </a:solidFill>
                <a:latin typeface="Aparajita" panose="020B0604020202020204" pitchFamily="34" charset="0"/>
                <a:cs typeface="Aparajita" panose="020B0604020202020204" pitchFamily="34" charset="0"/>
              </a:rPr>
              <a:t>3. Facility Usage Rates</a:t>
            </a:r>
            <a:r>
              <a:rPr lang="en-US" altLang="en-US" sz="2300" dirty="0">
                <a:solidFill>
                  <a:prstClr val="white"/>
                </a:solidFill>
                <a:latin typeface="Aparajita" panose="020B0604020202020204" pitchFamily="34" charset="0"/>
                <a:cs typeface="Aparajita" panose="020B0604020202020204" pitchFamily="34" charset="0"/>
              </a:rPr>
              <a:t> </a:t>
            </a:r>
          </a:p>
          <a:p>
            <a:pPr marL="420624" lvl="0" indent="-384048" defTabSz="914400">
              <a:spcAft>
                <a:spcPts val="0"/>
              </a:spcAft>
              <a:buClr>
                <a:srgbClr val="E19C1E"/>
              </a:buClr>
              <a:buSzPct val="80000"/>
              <a:buFont typeface="Wingdings" pitchFamily="2" charset="2"/>
              <a:buChar char="Ø"/>
            </a:pPr>
            <a:r>
              <a:rPr lang="en-US" altLang="en-US" sz="2300" dirty="0">
                <a:solidFill>
                  <a:prstClr val="white"/>
                </a:solidFill>
                <a:latin typeface="Aparajita" panose="020B0604020202020204" pitchFamily="34" charset="0"/>
                <a:cs typeface="Aparajita" panose="020B0604020202020204" pitchFamily="34" charset="0"/>
              </a:rPr>
              <a:t>Service Centers established for the infrequent and non-recurring use by external entities of Georgia Tech, </a:t>
            </a:r>
          </a:p>
          <a:p>
            <a:pPr marL="722376" lvl="1" indent="-274320" defTabSz="914400">
              <a:spcAft>
                <a:spcPts val="0"/>
              </a:spcAft>
              <a:buClr>
                <a:srgbClr val="E19C1E"/>
              </a:buClr>
              <a:buSzPct val="90000"/>
              <a:buFont typeface="Wingdings" pitchFamily="2" charset="2"/>
              <a:buChar char="Ø"/>
            </a:pPr>
            <a:r>
              <a:rPr lang="en-US" altLang="en-US" sz="2300" dirty="0">
                <a:solidFill>
                  <a:prstClr val="white"/>
                </a:solidFill>
                <a:latin typeface="Aparajita" panose="020B0604020202020204" pitchFamily="34" charset="0"/>
                <a:cs typeface="Aparajita" panose="020B0604020202020204" pitchFamily="34" charset="0"/>
              </a:rPr>
              <a:t>particularly lab facilities that are unique and not commercially available.</a:t>
            </a:r>
          </a:p>
          <a:p>
            <a:pPr marL="420624" lvl="0" indent="-384048" defTabSz="914400">
              <a:spcAft>
                <a:spcPts val="0"/>
              </a:spcAft>
              <a:buClr>
                <a:srgbClr val="E19C1E"/>
              </a:buClr>
              <a:buSzPct val="80000"/>
              <a:buFont typeface="Wingdings" pitchFamily="2" charset="2"/>
              <a:buChar char="Ø"/>
            </a:pPr>
            <a:endParaRPr lang="en-US" altLang="en-US" sz="23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pPr>
            <a:r>
              <a:rPr lang="en-US" altLang="en-US" sz="2300" dirty="0">
                <a:solidFill>
                  <a:prstClr val="white"/>
                </a:solidFill>
                <a:latin typeface="Aparajita" panose="020B0604020202020204" pitchFamily="34" charset="0"/>
                <a:cs typeface="Aparajita" panose="020B0604020202020204" pitchFamily="34" charset="0"/>
              </a:rPr>
              <a:t>Examples:</a:t>
            </a:r>
          </a:p>
          <a:p>
            <a:pPr marL="420624" lvl="0" indent="-384048" defTabSz="914400">
              <a:spcAft>
                <a:spcPts val="0"/>
              </a:spcAft>
              <a:buClr>
                <a:srgbClr val="E19C1E"/>
              </a:buClr>
              <a:buSzPct val="80000"/>
              <a:buFont typeface="Wingdings" pitchFamily="2" charset="2"/>
              <a:buChar char="Ø"/>
            </a:pPr>
            <a:r>
              <a:rPr lang="en-US" altLang="en-US" sz="2300" dirty="0">
                <a:solidFill>
                  <a:prstClr val="white"/>
                </a:solidFill>
                <a:latin typeface="Aparajita" panose="020B0604020202020204" pitchFamily="34" charset="0"/>
                <a:cs typeface="Aparajita" panose="020B0604020202020204" pitchFamily="34" charset="0"/>
              </a:rPr>
              <a:t>MARC – Clean Room</a:t>
            </a:r>
          </a:p>
          <a:p>
            <a:pPr marL="420624" lvl="0" indent="-384048" defTabSz="914400">
              <a:spcAft>
                <a:spcPts val="0"/>
              </a:spcAft>
              <a:buClr>
                <a:srgbClr val="E19C1E"/>
              </a:buClr>
              <a:buSzPct val="80000"/>
              <a:buFont typeface="Wingdings" pitchFamily="2" charset="2"/>
              <a:buChar char="Ø"/>
            </a:pPr>
            <a:r>
              <a:rPr lang="en-US" altLang="en-US" sz="2300" dirty="0">
                <a:solidFill>
                  <a:prstClr val="white"/>
                </a:solidFill>
                <a:latin typeface="Aparajita" panose="020B0604020202020204" pitchFamily="34" charset="0"/>
                <a:cs typeface="Aparajita" panose="020B0604020202020204" pitchFamily="34" charset="0"/>
              </a:rPr>
              <a:t>ECE – Organic Thin Film Deposition Lab</a:t>
            </a:r>
          </a:p>
          <a:p>
            <a:endParaRPr lang="en-US" dirty="0"/>
          </a:p>
        </p:txBody>
      </p:sp>
      <p:sp>
        <p:nvSpPr>
          <p:cNvPr id="4" name="Title 3"/>
          <p:cNvSpPr>
            <a:spLocks noGrp="1"/>
          </p:cNvSpPr>
          <p:nvPr>
            <p:ph type="title"/>
          </p:nvPr>
        </p:nvSpPr>
        <p:spPr/>
        <p:txBody>
          <a:bodyPr/>
          <a:lstStyle/>
          <a:p>
            <a:pPr algn="ctr"/>
            <a:r>
              <a:rPr lang="en-US" altLang="en-US" sz="4800" b="1" dirty="0">
                <a:solidFill>
                  <a:srgbClr val="FFC000"/>
                </a:solidFill>
              </a:rPr>
              <a:t>What is a Service Center?</a:t>
            </a:r>
            <a:endParaRPr lang="en-US" sz="4800" dirty="0">
              <a:solidFill>
                <a:srgbClr val="FFC000"/>
              </a:solidFill>
            </a:endParaRPr>
          </a:p>
        </p:txBody>
      </p:sp>
      <p:sp>
        <p:nvSpPr>
          <p:cNvPr id="3" name="TextBox 2"/>
          <p:cNvSpPr txBox="1"/>
          <p:nvPr/>
        </p:nvSpPr>
        <p:spPr>
          <a:xfrm>
            <a:off x="6783754" y="6330462"/>
            <a:ext cx="2086708" cy="463116"/>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1759857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buFont typeface="Wingdings" pitchFamily="2" charset="2"/>
              <a:buChar char="Ø"/>
              <a:defRPr/>
            </a:pPr>
            <a:r>
              <a:rPr lang="en-US" sz="2200" b="1" dirty="0">
                <a:solidFill>
                  <a:prstClr val="white"/>
                </a:solidFill>
                <a:latin typeface="Aparajita" panose="020B0604020202020204" pitchFamily="34" charset="0"/>
                <a:cs typeface="Aparajita" panose="020B0604020202020204" pitchFamily="34" charset="0"/>
              </a:rPr>
              <a:t>Service Center Policies and Procedures have been established to incorporate :</a:t>
            </a:r>
          </a:p>
          <a:p>
            <a:pPr marL="722376" lvl="1" indent="-274320" defTabSz="914400">
              <a:spcAft>
                <a:spcPts val="0"/>
              </a:spcAft>
              <a:buClr>
                <a:srgbClr val="E19C1E"/>
              </a:buClr>
              <a:buSzPct val="9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Georgia Tech policies and procedures </a:t>
            </a:r>
          </a:p>
          <a:p>
            <a:pPr marL="722376" lvl="1" indent="-274320" defTabSz="914400">
              <a:spcAft>
                <a:spcPts val="0"/>
              </a:spcAft>
              <a:buClr>
                <a:srgbClr val="E19C1E"/>
              </a:buClr>
              <a:buSzPct val="9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State of Georgia regulations</a:t>
            </a:r>
          </a:p>
          <a:p>
            <a:pPr marL="722376" lvl="1" indent="-274320" defTabSz="914400">
              <a:spcAft>
                <a:spcPts val="0"/>
              </a:spcAft>
              <a:buClr>
                <a:srgbClr val="E19C1E"/>
              </a:buClr>
              <a:buSzPct val="90000"/>
              <a:buFont typeface="Wingdings" pitchFamily="2" charset="2"/>
              <a:buChar char="Ø"/>
              <a:defRPr/>
            </a:pPr>
            <a:r>
              <a:rPr lang="en-US" sz="2200" dirty="0">
                <a:solidFill>
                  <a:prstClr val="white"/>
                </a:solidFill>
                <a:latin typeface="Aparajita" panose="020B0604020202020204" pitchFamily="34" charset="0"/>
                <a:cs typeface="Aparajita" panose="020B0604020202020204" pitchFamily="34" charset="0"/>
              </a:rPr>
              <a:t>OMB 2 CFR 200, Uniform Administrative Requirements, Cost Principles, and Audit Requirements for Federal Awards. </a:t>
            </a:r>
          </a:p>
          <a:p>
            <a:pPr marL="420624" lvl="0" indent="-384048" defTabSz="914400">
              <a:spcAft>
                <a:spcPts val="0"/>
              </a:spcAft>
              <a:buClr>
                <a:srgbClr val="E19C1E"/>
              </a:buClr>
              <a:buSzPct val="80000"/>
              <a:buFont typeface="Wingdings" pitchFamily="2" charset="2"/>
              <a:buChar char="Ø"/>
              <a:defRPr/>
            </a:pPr>
            <a:r>
              <a:rPr lang="en-US" sz="2200" b="1" dirty="0">
                <a:solidFill>
                  <a:prstClr val="white"/>
                </a:solidFill>
                <a:latin typeface="Aparajita" panose="020B0604020202020204" pitchFamily="34" charset="0"/>
                <a:cs typeface="Aparajita" panose="020B0604020202020204" pitchFamily="34" charset="0"/>
              </a:rPr>
              <a:t>OMB 2 CFR 200.413 Direct Costs</a:t>
            </a:r>
          </a:p>
          <a:p>
            <a:pPr marL="722376" lvl="1" indent="-274320" defTabSz="914400">
              <a:spcAft>
                <a:spcPts val="0"/>
              </a:spcAft>
              <a:buClr>
                <a:srgbClr val="E19C1E"/>
              </a:buClr>
              <a:buSzPct val="90000"/>
              <a:buFont typeface="Wingdings" pitchFamily="2" charset="2"/>
              <a:buChar char="Ø"/>
              <a:defRPr/>
            </a:pPr>
            <a:r>
              <a:rPr lang="en-US" sz="2200" i="1" dirty="0">
                <a:solidFill>
                  <a:prstClr val="white"/>
                </a:solidFill>
                <a:latin typeface="Aparajita" panose="020B0604020202020204" pitchFamily="34" charset="0"/>
                <a:cs typeface="Aparajita" panose="020B0604020202020204" pitchFamily="34" charset="0"/>
              </a:rPr>
              <a:t>General</a:t>
            </a:r>
            <a:r>
              <a:rPr lang="en-US" sz="2200" dirty="0">
                <a:solidFill>
                  <a:prstClr val="white"/>
                </a:solidFill>
                <a:latin typeface="Aparajita" panose="020B0604020202020204" pitchFamily="34" charset="0"/>
                <a:cs typeface="Aparajita" panose="020B0604020202020204" pitchFamily="34" charset="0"/>
              </a:rPr>
              <a:t>. Direct costs are those costs that can be identified specifically with a particular Federal award with a high degree of accuracy. </a:t>
            </a:r>
          </a:p>
          <a:p>
            <a:pPr marL="722376" lvl="1" indent="-274320" defTabSz="914400">
              <a:spcAft>
                <a:spcPts val="0"/>
              </a:spcAft>
              <a:buClr>
                <a:srgbClr val="E19C1E"/>
              </a:buClr>
              <a:buSzPct val="90000"/>
              <a:buFont typeface="Wingdings" pitchFamily="2" charset="2"/>
              <a:buChar char="Ø"/>
              <a:defRPr/>
            </a:pPr>
            <a:r>
              <a:rPr lang="en-US" sz="2200" i="1" dirty="0">
                <a:solidFill>
                  <a:prstClr val="white"/>
                </a:solidFill>
                <a:latin typeface="Aparajita" panose="020B0604020202020204" pitchFamily="34" charset="0"/>
                <a:cs typeface="Aparajita" panose="020B0604020202020204" pitchFamily="34" charset="0"/>
              </a:rPr>
              <a:t>Federal Awards.</a:t>
            </a:r>
            <a:r>
              <a:rPr lang="en-US" sz="2200" dirty="0">
                <a:solidFill>
                  <a:prstClr val="white"/>
                </a:solidFill>
                <a:latin typeface="Aparajita" panose="020B0604020202020204" pitchFamily="34" charset="0"/>
                <a:cs typeface="Aparajita" panose="020B0604020202020204" pitchFamily="34" charset="0"/>
              </a:rPr>
              <a:t> The cost of materials supplied from services rendered by specialized facilities or other institutional service operations may be included as direct costs of Federal awards.</a:t>
            </a:r>
          </a:p>
          <a:p>
            <a:endParaRPr lang="en-US" dirty="0"/>
          </a:p>
        </p:txBody>
      </p:sp>
      <p:sp>
        <p:nvSpPr>
          <p:cNvPr id="4" name="Title 3"/>
          <p:cNvSpPr>
            <a:spLocks noGrp="1"/>
          </p:cNvSpPr>
          <p:nvPr>
            <p:ph type="title"/>
          </p:nvPr>
        </p:nvSpPr>
        <p:spPr/>
        <p:txBody>
          <a:bodyPr/>
          <a:lstStyle/>
          <a:p>
            <a:pPr algn="ctr"/>
            <a:r>
              <a:rPr lang="en-US" altLang="en-US" sz="4400" b="1" dirty="0" smtClean="0">
                <a:solidFill>
                  <a:srgbClr val="FFC000"/>
                </a:solidFill>
              </a:rPr>
              <a:t>Regulations </a:t>
            </a:r>
            <a:r>
              <a:rPr lang="en-US" altLang="en-US" sz="4400" b="1" dirty="0">
                <a:solidFill>
                  <a:srgbClr val="FFC000"/>
                </a:solidFill>
              </a:rPr>
              <a:t>&amp; </a:t>
            </a:r>
            <a:r>
              <a:rPr lang="en-US" altLang="en-US" sz="4400" b="1" dirty="0" smtClean="0">
                <a:solidFill>
                  <a:srgbClr val="FFC000"/>
                </a:solidFill>
              </a:rPr>
              <a:t>Requirements</a:t>
            </a:r>
            <a:endParaRPr lang="en-US" sz="4400" dirty="0">
              <a:solidFill>
                <a:srgbClr val="FFC000"/>
              </a:solidFill>
            </a:endParaRPr>
          </a:p>
        </p:txBody>
      </p:sp>
      <p:sp>
        <p:nvSpPr>
          <p:cNvPr id="3" name="TextBox 2"/>
          <p:cNvSpPr txBox="1"/>
          <p:nvPr/>
        </p:nvSpPr>
        <p:spPr>
          <a:xfrm>
            <a:off x="6775938" y="6392985"/>
            <a:ext cx="2211753" cy="298994"/>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1676834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defRPr/>
            </a:pPr>
            <a:r>
              <a:rPr lang="en-US" sz="2000" b="1" dirty="0">
                <a:solidFill>
                  <a:prstClr val="white"/>
                </a:solidFill>
                <a:latin typeface="Aparajita" panose="020B0604020202020204" pitchFamily="34" charset="0"/>
                <a:cs typeface="Aparajita" panose="020B0604020202020204" pitchFamily="34" charset="0"/>
              </a:rPr>
              <a:t>OMB 2 CFR 200.468 Specialized Service Facilities. </a:t>
            </a:r>
          </a:p>
          <a:p>
            <a:pPr marL="420624" lvl="0" indent="-384048" defTabSz="914400">
              <a:spcAft>
                <a:spcPts val="0"/>
              </a:spcAft>
              <a:buClr>
                <a:srgbClr val="E19C1E"/>
              </a:buClr>
              <a:buSzPct val="80000"/>
              <a:buFont typeface="Wingdings" pitchFamily="2" charset="2"/>
              <a:buChar char="Ø"/>
              <a:defRPr/>
            </a:pPr>
            <a:r>
              <a:rPr lang="en-US" sz="2000" dirty="0">
                <a:solidFill>
                  <a:prstClr val="white"/>
                </a:solidFill>
                <a:latin typeface="Aparajita" panose="020B0604020202020204" pitchFamily="34" charset="0"/>
                <a:cs typeface="Aparajita" panose="020B0604020202020204" pitchFamily="34" charset="0"/>
              </a:rPr>
              <a:t>.468 (a) The cost of services provided by highly complex or </a:t>
            </a:r>
            <a:r>
              <a:rPr lang="en-US" sz="2000" b="1" dirty="0">
                <a:solidFill>
                  <a:prstClr val="white"/>
                </a:solidFill>
                <a:latin typeface="Aparajita" panose="020B0604020202020204" pitchFamily="34" charset="0"/>
                <a:cs typeface="Aparajita" panose="020B0604020202020204" pitchFamily="34" charset="0"/>
              </a:rPr>
              <a:t>specialized facilities operated by the non-Federal entity</a:t>
            </a:r>
            <a:r>
              <a:rPr lang="en-US" sz="2000" dirty="0">
                <a:solidFill>
                  <a:prstClr val="white"/>
                </a:solidFill>
                <a:latin typeface="Aparajita" panose="020B0604020202020204" pitchFamily="34" charset="0"/>
                <a:cs typeface="Aparajita" panose="020B0604020202020204" pitchFamily="34" charset="0"/>
              </a:rPr>
              <a:t>, such as computing facilities, wind tunnels, and reactors </a:t>
            </a:r>
            <a:r>
              <a:rPr lang="en-US" sz="2000" b="1" dirty="0">
                <a:solidFill>
                  <a:prstClr val="white"/>
                </a:solidFill>
                <a:latin typeface="Aparajita" panose="020B0604020202020204" pitchFamily="34" charset="0"/>
                <a:cs typeface="Aparajita" panose="020B0604020202020204" pitchFamily="34" charset="0"/>
              </a:rPr>
              <a:t>are allowable, </a:t>
            </a:r>
            <a:r>
              <a:rPr lang="en-US" sz="2000" dirty="0">
                <a:solidFill>
                  <a:prstClr val="white"/>
                </a:solidFill>
                <a:latin typeface="Aparajita" panose="020B0604020202020204" pitchFamily="34" charset="0"/>
                <a:cs typeface="Aparajita" panose="020B0604020202020204" pitchFamily="34" charset="0"/>
              </a:rPr>
              <a:t>provided the charges for the services meet the conditions of either paragraphs (b) or (c) of this section...</a:t>
            </a:r>
          </a:p>
          <a:p>
            <a:pPr marL="420624" lvl="0" indent="-384048" defTabSz="914400">
              <a:spcAft>
                <a:spcPts val="0"/>
              </a:spcAft>
              <a:buClr>
                <a:srgbClr val="E19C1E"/>
              </a:buClr>
              <a:buSzPct val="80000"/>
              <a:buFont typeface="Wingdings" pitchFamily="2" charset="2"/>
              <a:buChar char="Ø"/>
              <a:defRPr/>
            </a:pPr>
            <a:r>
              <a:rPr lang="en-US" sz="2000" dirty="0">
                <a:solidFill>
                  <a:prstClr val="white"/>
                </a:solidFill>
                <a:latin typeface="Aparajita" panose="020B0604020202020204" pitchFamily="34" charset="0"/>
                <a:cs typeface="Aparajita" panose="020B0604020202020204" pitchFamily="34" charset="0"/>
              </a:rPr>
              <a:t>.468 (b) The cost of such services, when material, </a:t>
            </a:r>
            <a:r>
              <a:rPr lang="en-US" sz="2000" b="1" dirty="0">
                <a:solidFill>
                  <a:prstClr val="white"/>
                </a:solidFill>
                <a:latin typeface="Aparajita" panose="020B0604020202020204" pitchFamily="34" charset="0"/>
                <a:cs typeface="Aparajita" panose="020B0604020202020204" pitchFamily="34" charset="0"/>
              </a:rPr>
              <a:t>must be </a:t>
            </a:r>
            <a:r>
              <a:rPr lang="en-US" sz="2000" dirty="0">
                <a:solidFill>
                  <a:prstClr val="white"/>
                </a:solidFill>
                <a:latin typeface="Aparajita" panose="020B0604020202020204" pitchFamily="34" charset="0"/>
                <a:cs typeface="Aparajita" panose="020B0604020202020204" pitchFamily="34" charset="0"/>
              </a:rPr>
              <a:t>charged directly to applicable awards based on actual usage of the services on the basis of a schedule of rates or established methodology that: </a:t>
            </a:r>
          </a:p>
          <a:p>
            <a:pPr marL="1005840" lvl="2" indent="-256032" defTabSz="914400">
              <a:spcAft>
                <a:spcPts val="0"/>
              </a:spcAft>
              <a:buClr>
                <a:srgbClr val="F1C156"/>
              </a:buClr>
              <a:buSzPct val="85000"/>
              <a:buFont typeface="Wingdings" pitchFamily="2" charset="2"/>
              <a:buChar char="Ø"/>
              <a:defRPr/>
            </a:pPr>
            <a:r>
              <a:rPr lang="en-US" sz="2000" dirty="0">
                <a:solidFill>
                  <a:prstClr val="white"/>
                </a:solidFill>
                <a:latin typeface="Aparajita" panose="020B0604020202020204" pitchFamily="34" charset="0"/>
                <a:cs typeface="Aparajita" panose="020B0604020202020204" pitchFamily="34" charset="0"/>
              </a:rPr>
              <a:t>(1) Does not discriminate between activities under Federal awards and other activities of the non-Federal entity, including usage by the non-Federal entity for internal purposes, and</a:t>
            </a:r>
          </a:p>
          <a:p>
            <a:pPr marL="1005840" lvl="2" indent="-256032" defTabSz="914400">
              <a:spcAft>
                <a:spcPts val="0"/>
              </a:spcAft>
              <a:buClr>
                <a:srgbClr val="F1C156"/>
              </a:buClr>
              <a:buSzPct val="85000"/>
              <a:buFont typeface="Wingdings" pitchFamily="2" charset="2"/>
              <a:buChar char="Ø"/>
              <a:defRPr/>
            </a:pPr>
            <a:r>
              <a:rPr lang="en-US" sz="2000" dirty="0">
                <a:solidFill>
                  <a:prstClr val="white"/>
                </a:solidFill>
                <a:latin typeface="Aparajita" panose="020B0604020202020204" pitchFamily="34" charset="0"/>
                <a:cs typeface="Aparajita" panose="020B0604020202020204" pitchFamily="34" charset="0"/>
              </a:rPr>
              <a:t>(2) Is designed to recover only the aggregate costs of the services. </a:t>
            </a:r>
            <a:endParaRPr lang="en-US" sz="2000" b="1" dirty="0">
              <a:solidFill>
                <a:srgbClr val="FFFFFF"/>
              </a:solidFill>
              <a:latin typeface="Aparajita" panose="020B0604020202020204" pitchFamily="34" charset="0"/>
              <a:cs typeface="Aparajita" panose="020B0604020202020204" pitchFamily="34" charset="0"/>
            </a:endParaRPr>
          </a:p>
          <a:p>
            <a:endParaRPr lang="en-US" dirty="0"/>
          </a:p>
        </p:txBody>
      </p:sp>
      <p:sp>
        <p:nvSpPr>
          <p:cNvPr id="4" name="Title 3"/>
          <p:cNvSpPr>
            <a:spLocks noGrp="1"/>
          </p:cNvSpPr>
          <p:nvPr>
            <p:ph type="title"/>
          </p:nvPr>
        </p:nvSpPr>
        <p:spPr/>
        <p:txBody>
          <a:bodyPr/>
          <a:lstStyle/>
          <a:p>
            <a:pPr algn="ctr"/>
            <a:r>
              <a:rPr lang="en-US" altLang="en-US" sz="4400" b="1" dirty="0">
                <a:solidFill>
                  <a:srgbClr val="FFC000"/>
                </a:solidFill>
              </a:rPr>
              <a:t>Regulations &amp; Requirements</a:t>
            </a:r>
            <a:endParaRPr lang="en-US" sz="4400" dirty="0">
              <a:solidFill>
                <a:srgbClr val="FFC000"/>
              </a:solidFill>
            </a:endParaRPr>
          </a:p>
        </p:txBody>
      </p:sp>
      <p:sp>
        <p:nvSpPr>
          <p:cNvPr id="3" name="TextBox 2"/>
          <p:cNvSpPr txBox="1"/>
          <p:nvPr/>
        </p:nvSpPr>
        <p:spPr>
          <a:xfrm>
            <a:off x="6768123" y="6361723"/>
            <a:ext cx="2180492"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612709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pPr marL="420624" lvl="0" indent="-384048" defTabSz="914400">
              <a:spcAft>
                <a:spcPts val="0"/>
              </a:spcAft>
              <a:buClr>
                <a:srgbClr val="E19C1E"/>
              </a:buClr>
              <a:buSzPct val="80000"/>
              <a:defRPr/>
            </a:pPr>
            <a:r>
              <a:rPr lang="en-US" sz="2000" b="1" dirty="0">
                <a:solidFill>
                  <a:prstClr val="white"/>
                </a:solidFill>
                <a:latin typeface="Aparajita" panose="020B0604020202020204" pitchFamily="34" charset="0"/>
                <a:cs typeface="Aparajita" panose="020B0604020202020204" pitchFamily="34" charset="0"/>
              </a:rPr>
              <a:t>OMB 2 CFR 200.468 Specialized Service Facilities (contd.). </a:t>
            </a:r>
          </a:p>
          <a:p>
            <a:pPr marL="420624" lvl="0" indent="-384048" defTabSz="914400">
              <a:spcAft>
                <a:spcPts val="0"/>
              </a:spcAft>
              <a:buClr>
                <a:srgbClr val="E19C1E"/>
              </a:buClr>
              <a:buSzPct val="80000"/>
              <a:buFont typeface="Wingdings" pitchFamily="2" charset="2"/>
              <a:buChar char="Ø"/>
              <a:defRPr/>
            </a:pPr>
            <a:r>
              <a:rPr lang="en-US" sz="2000" dirty="0">
                <a:solidFill>
                  <a:prstClr val="white"/>
                </a:solidFill>
                <a:latin typeface="Aparajita" panose="020B0604020202020204" pitchFamily="34" charset="0"/>
                <a:cs typeface="Aparajita" panose="020B0604020202020204" pitchFamily="34" charset="0"/>
              </a:rPr>
              <a:t>.468 (c) Where the costs incurred for a service are not material, they may be allocated as indirect (F&amp;A) costs.</a:t>
            </a:r>
          </a:p>
          <a:p>
            <a:pPr marL="1005840" lvl="2" indent="-256032" defTabSz="914400">
              <a:spcAft>
                <a:spcPts val="0"/>
              </a:spcAft>
              <a:buClr>
                <a:srgbClr val="F1C156"/>
              </a:buClr>
              <a:buSzPct val="85000"/>
              <a:buFont typeface="Wingdings" pitchFamily="2" charset="2"/>
              <a:buChar char="Ø"/>
              <a:defRPr/>
            </a:pPr>
            <a:r>
              <a:rPr lang="en-US" sz="2000" b="1" dirty="0">
                <a:solidFill>
                  <a:prstClr val="white"/>
                </a:solidFill>
                <a:latin typeface="Aparajita" panose="020B0604020202020204" pitchFamily="34" charset="0"/>
                <a:cs typeface="Aparajita" panose="020B0604020202020204" pitchFamily="34" charset="0"/>
              </a:rPr>
              <a:t>Document these centers and the circumstances.</a:t>
            </a:r>
            <a:endParaRPr lang="en-US" sz="20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defRPr/>
            </a:pPr>
            <a:r>
              <a:rPr lang="en-US" sz="2000" dirty="0">
                <a:solidFill>
                  <a:prstClr val="white"/>
                </a:solidFill>
                <a:latin typeface="Aparajita" panose="020B0604020202020204" pitchFamily="34" charset="0"/>
                <a:cs typeface="Aparajita" panose="020B0604020202020204" pitchFamily="34" charset="0"/>
              </a:rPr>
              <a:t>.468 (d). Under some extraordinary circumstances, where it is in the best interest of the Federal Government and the non-Federal entity to </a:t>
            </a:r>
            <a:r>
              <a:rPr lang="en-US" sz="2000" b="1" dirty="0">
                <a:solidFill>
                  <a:prstClr val="white"/>
                </a:solidFill>
                <a:latin typeface="Aparajita" panose="020B0604020202020204" pitchFamily="34" charset="0"/>
                <a:cs typeface="Aparajita" panose="020B0604020202020204" pitchFamily="34" charset="0"/>
              </a:rPr>
              <a:t>establish alternative costing arrangements,</a:t>
            </a:r>
            <a:r>
              <a:rPr lang="en-US" sz="2000" dirty="0">
                <a:solidFill>
                  <a:prstClr val="white"/>
                </a:solidFill>
                <a:latin typeface="Aparajita" panose="020B0604020202020204" pitchFamily="34" charset="0"/>
                <a:cs typeface="Aparajita" panose="020B0604020202020204" pitchFamily="34" charset="0"/>
              </a:rPr>
              <a:t> such arrangements may be worked out with the Federal cognizant agency for indirect costs.</a:t>
            </a:r>
          </a:p>
          <a:p>
            <a:pPr marL="1005840" lvl="2" indent="-256032" defTabSz="914400">
              <a:spcAft>
                <a:spcPts val="0"/>
              </a:spcAft>
              <a:buClr>
                <a:srgbClr val="F1C156"/>
              </a:buClr>
              <a:buSzPct val="85000"/>
              <a:buFont typeface="Wingdings" pitchFamily="2" charset="2"/>
              <a:buChar char="Ø"/>
              <a:defRPr/>
            </a:pPr>
            <a:r>
              <a:rPr lang="en-US" sz="2000" dirty="0">
                <a:solidFill>
                  <a:prstClr val="white"/>
                </a:solidFill>
                <a:latin typeface="Aparajita" panose="020B0604020202020204" pitchFamily="34" charset="0"/>
                <a:cs typeface="Aparajita" panose="020B0604020202020204" pitchFamily="34" charset="0"/>
              </a:rPr>
              <a:t> </a:t>
            </a:r>
            <a:r>
              <a:rPr lang="en-US" sz="2000" b="1" dirty="0">
                <a:solidFill>
                  <a:prstClr val="white"/>
                </a:solidFill>
                <a:latin typeface="Aparajita" panose="020B0604020202020204" pitchFamily="34" charset="0"/>
                <a:cs typeface="Aparajita" panose="020B0604020202020204" pitchFamily="34" charset="0"/>
              </a:rPr>
              <a:t>Review operations and consider this option if appropriate.  </a:t>
            </a:r>
            <a:endParaRPr lang="en-US" sz="20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defRPr/>
            </a:pPr>
            <a:r>
              <a:rPr lang="en-US" sz="2000" b="1" dirty="0">
                <a:solidFill>
                  <a:prstClr val="white"/>
                </a:solidFill>
                <a:latin typeface="Aparajita" panose="020B0604020202020204" pitchFamily="34" charset="0"/>
                <a:cs typeface="Aparajita" panose="020B0604020202020204" pitchFamily="34" charset="0"/>
              </a:rPr>
              <a:t>Other Federal Requirements </a:t>
            </a:r>
            <a:endParaRPr lang="en-US" sz="2000" dirty="0">
              <a:solidFill>
                <a:prstClr val="white"/>
              </a:solidFill>
              <a:latin typeface="Aparajita" panose="020B0604020202020204" pitchFamily="34" charset="0"/>
              <a:cs typeface="Aparajita" panose="020B0604020202020204" pitchFamily="34" charset="0"/>
            </a:endParaRPr>
          </a:p>
          <a:p>
            <a:pPr marL="420624" lvl="0" indent="-384048" defTabSz="914400">
              <a:spcAft>
                <a:spcPts val="0"/>
              </a:spcAft>
              <a:buClr>
                <a:srgbClr val="E19C1E"/>
              </a:buClr>
              <a:buSzPct val="80000"/>
              <a:buFont typeface="Wingdings" pitchFamily="2" charset="2"/>
              <a:buChar char="Ø"/>
              <a:defRPr/>
            </a:pPr>
            <a:r>
              <a:rPr lang="en-US" sz="2000" dirty="0">
                <a:solidFill>
                  <a:prstClr val="white"/>
                </a:solidFill>
                <a:latin typeface="Aparajita" panose="020B0604020202020204" pitchFamily="34" charset="0"/>
                <a:cs typeface="Aparajita" panose="020B0604020202020204" pitchFamily="34" charset="0"/>
              </a:rPr>
              <a:t>Rates for Service Centers are subject to review and approval by the Office of Naval Research (ONR) and the Defense Contract Audit Agency (DCAA). </a:t>
            </a:r>
          </a:p>
          <a:p>
            <a:endParaRPr lang="en-US" dirty="0"/>
          </a:p>
        </p:txBody>
      </p:sp>
      <p:sp>
        <p:nvSpPr>
          <p:cNvPr id="4" name="Title 3"/>
          <p:cNvSpPr>
            <a:spLocks noGrp="1"/>
          </p:cNvSpPr>
          <p:nvPr>
            <p:ph type="title"/>
          </p:nvPr>
        </p:nvSpPr>
        <p:spPr/>
        <p:txBody>
          <a:bodyPr/>
          <a:lstStyle/>
          <a:p>
            <a:pPr algn="ctr"/>
            <a:r>
              <a:rPr lang="en-US" altLang="en-US" sz="4400" b="1" dirty="0">
                <a:solidFill>
                  <a:srgbClr val="FFC000"/>
                </a:solidFill>
              </a:rPr>
              <a:t>Regulations &amp; Requirements</a:t>
            </a:r>
            <a:endParaRPr lang="en-US" sz="4400" dirty="0">
              <a:solidFill>
                <a:srgbClr val="FFC000"/>
              </a:solidFill>
            </a:endParaRPr>
          </a:p>
        </p:txBody>
      </p:sp>
      <p:sp>
        <p:nvSpPr>
          <p:cNvPr id="3" name="TextBox 2"/>
          <p:cNvSpPr txBox="1"/>
          <p:nvPr/>
        </p:nvSpPr>
        <p:spPr>
          <a:xfrm>
            <a:off x="6768124" y="6330462"/>
            <a:ext cx="2180492" cy="369332"/>
          </a:xfrm>
          <a:prstGeom prst="rect">
            <a:avLst/>
          </a:prstGeom>
          <a:solidFill>
            <a:srgbClr val="081422"/>
          </a:solidFill>
        </p:spPr>
        <p:txBody>
          <a:bodyPr wrap="square" rtlCol="0">
            <a:spAutoFit/>
          </a:bodyPr>
          <a:lstStyle/>
          <a:p>
            <a:endParaRPr lang="en-US" dirty="0"/>
          </a:p>
        </p:txBody>
      </p:sp>
    </p:spTree>
    <p:extLst>
      <p:ext uri="{BB962C8B-B14F-4D97-AF65-F5344CB8AC3E}">
        <p14:creationId xmlns:p14="http://schemas.microsoft.com/office/powerpoint/2010/main" val="2685899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eft Altern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ight Altern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White Left Altern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White Right Altern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2688</TotalTime>
  <Words>3127</Words>
  <Application>Microsoft Office PowerPoint</Application>
  <PresentationFormat>On-screen Show (4:3)</PresentationFormat>
  <Paragraphs>445</Paragraphs>
  <Slides>42</Slides>
  <Notes>42</Notes>
  <HiddenSlides>0</HiddenSlides>
  <MMClips>0</MMClips>
  <ScaleCrop>false</ScaleCrop>
  <HeadingPairs>
    <vt:vector size="4" baseType="variant">
      <vt:variant>
        <vt:lpstr>Theme</vt:lpstr>
      </vt:variant>
      <vt:variant>
        <vt:i4>7</vt:i4>
      </vt:variant>
      <vt:variant>
        <vt:lpstr>Slide Titles</vt:lpstr>
      </vt:variant>
      <vt:variant>
        <vt:i4>42</vt:i4>
      </vt:variant>
    </vt:vector>
  </HeadingPairs>
  <TitlesOfParts>
    <vt:vector size="49" baseType="lpstr">
      <vt:lpstr>Custom Design</vt:lpstr>
      <vt:lpstr>Main</vt:lpstr>
      <vt:lpstr>Left Alternate</vt:lpstr>
      <vt:lpstr>Right Alternate</vt:lpstr>
      <vt:lpstr>White Main</vt:lpstr>
      <vt:lpstr>White Left Alternate</vt:lpstr>
      <vt:lpstr>White Right Alternate</vt:lpstr>
      <vt:lpstr>Service Center Training  </vt:lpstr>
      <vt:lpstr>Overview</vt:lpstr>
      <vt:lpstr>What is a Service Center?</vt:lpstr>
      <vt:lpstr>What is a Service Center?</vt:lpstr>
      <vt:lpstr>What is a Service Center?</vt:lpstr>
      <vt:lpstr>What is a Service Center?</vt:lpstr>
      <vt:lpstr>Regulations &amp; Requirements</vt:lpstr>
      <vt:lpstr>Regulations &amp; Requirements</vt:lpstr>
      <vt:lpstr>Regulations &amp; Requirements</vt:lpstr>
      <vt:lpstr>When Should a Service Center be Established?</vt:lpstr>
      <vt:lpstr>When Should a Service Center be Established?</vt:lpstr>
      <vt:lpstr>When Should a Service Center be Established?</vt:lpstr>
      <vt:lpstr>How to get Started?</vt:lpstr>
      <vt:lpstr>How to get Started?</vt:lpstr>
      <vt:lpstr>How to get Started?</vt:lpstr>
      <vt:lpstr>How to get Started?</vt:lpstr>
      <vt:lpstr>How to get Started?</vt:lpstr>
      <vt:lpstr>Determining Charge Rates </vt:lpstr>
      <vt:lpstr>Determining Charge Rates </vt:lpstr>
      <vt:lpstr>Determining Charge Rates </vt:lpstr>
      <vt:lpstr>Determining Charge Rates </vt:lpstr>
      <vt:lpstr>Determining Charge Rates </vt:lpstr>
      <vt:lpstr>Determining Charge Rates </vt:lpstr>
      <vt:lpstr>Determining Charge Rates </vt:lpstr>
      <vt:lpstr>Determining Charge Rates </vt:lpstr>
      <vt:lpstr>Determining Charge Rates </vt:lpstr>
      <vt:lpstr>Determining Charge Rates </vt:lpstr>
      <vt:lpstr>Determining Charge Rates </vt:lpstr>
      <vt:lpstr>Determining Charge Rates </vt:lpstr>
      <vt:lpstr>Determining Charge Rates </vt:lpstr>
      <vt:lpstr>Determining Charge Rates </vt:lpstr>
      <vt:lpstr>Operating Procedures</vt:lpstr>
      <vt:lpstr>Operating Procedures</vt:lpstr>
      <vt:lpstr>Operating Procedures</vt:lpstr>
      <vt:lpstr>Operating Procedures</vt:lpstr>
      <vt:lpstr>Operating Procedures</vt:lpstr>
      <vt:lpstr>Operating Procedures</vt:lpstr>
      <vt:lpstr>Operating Procedures</vt:lpstr>
      <vt:lpstr>Annual Rate Validation</vt:lpstr>
      <vt:lpstr>Annual Rate Validation</vt:lpstr>
      <vt:lpstr>Annual Rate Validation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dc:creator>
  <cp:lastModifiedBy>Jeffries, Jonathon G</cp:lastModifiedBy>
  <cp:revision>82</cp:revision>
  <cp:lastPrinted>2016-09-26T11:49:50Z</cp:lastPrinted>
  <dcterms:created xsi:type="dcterms:W3CDTF">2015-07-21T18:29:41Z</dcterms:created>
  <dcterms:modified xsi:type="dcterms:W3CDTF">2017-05-24T19:06:42Z</dcterms:modified>
</cp:coreProperties>
</file>