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  <p:sldMasterId id="2147484102" r:id="rId2"/>
  </p:sldMasterIdLst>
  <p:notesMasterIdLst>
    <p:notesMasterId r:id="rId51"/>
  </p:notesMasterIdLst>
  <p:handoutMasterIdLst>
    <p:handoutMasterId r:id="rId52"/>
  </p:handoutMasterIdLst>
  <p:sldIdLst>
    <p:sldId id="365" r:id="rId3"/>
    <p:sldId id="366" r:id="rId4"/>
    <p:sldId id="391" r:id="rId5"/>
    <p:sldId id="390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94" r:id="rId25"/>
    <p:sldId id="395" r:id="rId26"/>
    <p:sldId id="385" r:id="rId27"/>
    <p:sldId id="386" r:id="rId28"/>
    <p:sldId id="387" r:id="rId29"/>
    <p:sldId id="388" r:id="rId30"/>
    <p:sldId id="362" r:id="rId31"/>
    <p:sldId id="389" r:id="rId32"/>
    <p:sldId id="343" r:id="rId33"/>
    <p:sldId id="344" r:id="rId34"/>
    <p:sldId id="345" r:id="rId35"/>
    <p:sldId id="346" r:id="rId36"/>
    <p:sldId id="348" r:id="rId37"/>
    <p:sldId id="349" r:id="rId38"/>
    <p:sldId id="350" r:id="rId39"/>
    <p:sldId id="360" r:id="rId40"/>
    <p:sldId id="351" r:id="rId41"/>
    <p:sldId id="352" r:id="rId42"/>
    <p:sldId id="358" r:id="rId43"/>
    <p:sldId id="359" r:id="rId44"/>
    <p:sldId id="353" r:id="rId45"/>
    <p:sldId id="354" r:id="rId46"/>
    <p:sldId id="355" r:id="rId47"/>
    <p:sldId id="356" r:id="rId48"/>
    <p:sldId id="393" r:id="rId49"/>
    <p:sldId id="363" r:id="rId50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F8"/>
    <a:srgbClr val="0707DB"/>
    <a:srgbClr val="0606B2"/>
    <a:srgbClr val="777777"/>
    <a:srgbClr val="969696"/>
    <a:srgbClr val="FDCFA1"/>
    <a:srgbClr val="F0D666"/>
    <a:srgbClr val="FFCC99"/>
    <a:srgbClr val="FFFF66"/>
    <a:srgbClr val="FBD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77" autoAdjust="0"/>
  </p:normalViewPr>
  <p:slideViewPr>
    <p:cSldViewPr>
      <p:cViewPr varScale="1">
        <p:scale>
          <a:sx n="73" d="100"/>
          <a:sy n="73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920" y="-96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3132" tIns="46565" rIns="93132" bIns="465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3132" tIns="46565" rIns="93132" bIns="46565" rtlCol="0"/>
          <a:lstStyle>
            <a:lvl1pPr algn="r">
              <a:defRPr sz="1200"/>
            </a:lvl1pPr>
          </a:lstStyle>
          <a:p>
            <a:fld id="{05020E40-A905-46A9-809A-B11B2F2CA13D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5"/>
            <a:ext cx="2971800" cy="465693"/>
          </a:xfrm>
          <a:prstGeom prst="rect">
            <a:avLst/>
          </a:prstGeom>
        </p:spPr>
        <p:txBody>
          <a:bodyPr vert="horz" lIns="93132" tIns="46565" rIns="93132" bIns="465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6555"/>
            <a:ext cx="2971800" cy="465693"/>
          </a:xfrm>
          <a:prstGeom prst="rect">
            <a:avLst/>
          </a:prstGeom>
        </p:spPr>
        <p:txBody>
          <a:bodyPr vert="horz" lIns="93132" tIns="46565" rIns="93132" bIns="46565" rtlCol="0" anchor="b"/>
          <a:lstStyle>
            <a:lvl1pPr algn="r">
              <a:defRPr sz="1200"/>
            </a:lvl1pPr>
          </a:lstStyle>
          <a:p>
            <a:fld id="{8E2198D9-31BC-45F5-AAE2-07F1C3413B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86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3132" tIns="46565" rIns="93132" bIns="465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3132" tIns="46565" rIns="93132" bIns="46565" rtlCol="0"/>
          <a:lstStyle>
            <a:lvl1pPr algn="r">
              <a:defRPr sz="1200"/>
            </a:lvl1pPr>
          </a:lstStyle>
          <a:p>
            <a:fld id="{6272944A-E32D-4A5A-B05F-36B43F1D348C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5" rIns="93132" bIns="465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8"/>
          </a:xfrm>
          <a:prstGeom prst="rect">
            <a:avLst/>
          </a:prstGeom>
        </p:spPr>
        <p:txBody>
          <a:bodyPr vert="horz" lIns="93132" tIns="46565" rIns="93132" bIns="465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5693"/>
          </a:xfrm>
          <a:prstGeom prst="rect">
            <a:avLst/>
          </a:prstGeom>
        </p:spPr>
        <p:txBody>
          <a:bodyPr vert="horz" lIns="93132" tIns="46565" rIns="93132" bIns="465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5"/>
            <a:ext cx="2971800" cy="465693"/>
          </a:xfrm>
          <a:prstGeom prst="rect">
            <a:avLst/>
          </a:prstGeom>
        </p:spPr>
        <p:txBody>
          <a:bodyPr vert="horz" lIns="93132" tIns="46565" rIns="93132" bIns="46565" rtlCol="0" anchor="b"/>
          <a:lstStyle>
            <a:lvl1pPr algn="r">
              <a:defRPr sz="1200"/>
            </a:lvl1pPr>
          </a:lstStyle>
          <a:p>
            <a:fld id="{F9A16325-A84E-48BA-9B4D-EB0750A01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0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86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14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08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5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01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7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04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99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99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6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03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68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66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11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73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80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85B-9832-43FD-A5CB-B396204762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1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5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56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4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07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5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325-A84E-48BA-9B4D-EB0750A0142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2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8" descr="bgUtilityNav_1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36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827963" y="623888"/>
            <a:ext cx="1316037" cy="2143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808080"/>
                </a:solidFill>
              </a:rPr>
              <a:t>All rights reserved GTRC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4A997B0-C40B-496C-93F8-7FE483850E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4330083" y="24825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600" b="1" dirty="0">
                <a:solidFill>
                  <a:srgbClr val="5F5F5F"/>
                </a:solidFill>
                <a:latin typeface="Arial" charset="0"/>
              </a:rPr>
              <a:t>Grants &amp; Contracts Accounting</a:t>
            </a:r>
          </a:p>
          <a:p>
            <a:pPr algn="r" eaLnBrk="1" hangingPunct="1">
              <a:defRPr/>
            </a:pPr>
            <a:r>
              <a:rPr lang="en-US" altLang="en-US" sz="1600" b="1" baseline="0" dirty="0">
                <a:solidFill>
                  <a:srgbClr val="5F5F5F"/>
                </a:solidFill>
                <a:latin typeface="Arial" charset="0"/>
              </a:rPr>
              <a:t> </a:t>
            </a:r>
            <a:r>
              <a:rPr lang="en-US" altLang="en-US" sz="1600" b="1" dirty="0">
                <a:solidFill>
                  <a:srgbClr val="5F5F5F"/>
                </a:solidFill>
                <a:latin typeface="Arial" charset="0"/>
              </a:rPr>
              <a:t>Capital</a:t>
            </a:r>
            <a:r>
              <a:rPr lang="en-US" altLang="en-US" sz="1600" b="1" baseline="0" dirty="0">
                <a:solidFill>
                  <a:srgbClr val="5F5F5F"/>
                </a:solidFill>
                <a:latin typeface="Arial" charset="0"/>
              </a:rPr>
              <a:t> Planning &amp; Space Management</a:t>
            </a:r>
            <a:endParaRPr lang="en-US" altLang="en-US" sz="1600" b="1" dirty="0">
              <a:solidFill>
                <a:srgbClr val="5F5F5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0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DDA9C82-871F-4F34-B5AB-F837A18E18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097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255013B-4ECB-4EA6-8314-CF95C90383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9601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5FEA41F-0464-4CA1-AEE8-906B9359DC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835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1986D-DE6A-434B-936F-2657B3E2B1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2062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8837-DC8E-4E03-B617-1506A5BE8CD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A65D-8903-4CA9-8CB3-1E49563BB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1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8837-DC8E-4E03-B617-1506A5BE8CD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A65D-8903-4CA9-8CB3-1E49563BB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5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8837-DC8E-4E03-B617-1506A5BE8CD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A65D-8903-4CA9-8CB3-1E49563BB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03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8837-DC8E-4E03-B617-1506A5BE8CD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A65D-8903-4CA9-8CB3-1E49563BB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68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8837-DC8E-4E03-B617-1506A5BE8CD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A65D-8903-4CA9-8CB3-1E49563BB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44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8837-DC8E-4E03-B617-1506A5BE8CD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A65D-8903-4CA9-8CB3-1E49563BB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4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3EA8575-B63B-4A08-9DA2-A36CE62F80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3894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8837-DC8E-4E03-B617-1506A5BE8CD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A65D-8903-4CA9-8CB3-1E49563BB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2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8837-DC8E-4E03-B617-1506A5BE8CD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A65D-8903-4CA9-8CB3-1E49563BB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8837-DC8E-4E03-B617-1506A5BE8CD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A65D-8903-4CA9-8CB3-1E49563BB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7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8837-DC8E-4E03-B617-1506A5BE8CD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A65D-8903-4CA9-8CB3-1E49563BB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13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8837-DC8E-4E03-B617-1506A5BE8CD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A65D-8903-4CA9-8CB3-1E49563BB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1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1F14249-E3D0-49E2-9106-F4EAFA08D3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042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F9D2B07-BB02-47F8-8275-B069DE3A04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600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AA35C94-447A-4AB8-B536-2660420FF7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552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ADA72A6-F176-484C-A9F1-986C8914CB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66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3F21F28-FB78-469F-9E3D-EC34161FB0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38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1327F1F-776B-4D1A-B907-E75A0200C5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342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00F6237-030B-49E0-8F3C-EBB82A3019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187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64B716-B43B-4B36-9420-FDC44124E5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5" name="Rectangle 14"/>
          <p:cNvSpPr>
            <a:spLocks noChangeArrowheads="1"/>
          </p:cNvSpPr>
          <p:nvPr/>
        </p:nvSpPr>
        <p:spPr bwMode="auto">
          <a:xfrm>
            <a:off x="-228600" y="-38097"/>
            <a:ext cx="9296400" cy="625472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5" descr="bgUtilityNav_1"/>
          <p:cNvSpPr>
            <a:spLocks noChangeArrowheads="1"/>
          </p:cNvSpPr>
          <p:nvPr/>
        </p:nvSpPr>
        <p:spPr bwMode="auto">
          <a:xfrm>
            <a:off x="0" y="587375"/>
            <a:ext cx="9144000" cy="2286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7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36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4364115" y="10588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600" b="1" dirty="0">
                <a:solidFill>
                  <a:srgbClr val="5F5F5F"/>
                </a:solidFill>
                <a:latin typeface="Arial" charset="0"/>
              </a:rPr>
              <a:t>Grants &amp; Contracts Accounting</a:t>
            </a:r>
          </a:p>
          <a:p>
            <a:pPr algn="r" eaLnBrk="1" hangingPunct="1">
              <a:defRPr/>
            </a:pPr>
            <a:r>
              <a:rPr lang="en-US" altLang="en-US" sz="1600" b="1" baseline="0" dirty="0">
                <a:solidFill>
                  <a:srgbClr val="5F5F5F"/>
                </a:solidFill>
                <a:latin typeface="Arial" charset="0"/>
              </a:rPr>
              <a:t> </a:t>
            </a:r>
            <a:r>
              <a:rPr lang="en-US" altLang="en-US" sz="1600" b="1" dirty="0">
                <a:solidFill>
                  <a:srgbClr val="5F5F5F"/>
                </a:solidFill>
                <a:latin typeface="Arial" charset="0"/>
              </a:rPr>
              <a:t>Capital</a:t>
            </a:r>
            <a:r>
              <a:rPr lang="en-US" altLang="en-US" sz="1600" b="1" baseline="0" dirty="0">
                <a:solidFill>
                  <a:srgbClr val="5F5F5F"/>
                </a:solidFill>
                <a:latin typeface="Arial" charset="0"/>
              </a:rPr>
              <a:t> Planning &amp; Space Management</a:t>
            </a:r>
            <a:endParaRPr lang="en-US" altLang="en-US" sz="1600" b="1" dirty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2059" name="Line 1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1336290" y="133698"/>
            <a:ext cx="25380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600" b="1" dirty="0">
                <a:solidFill>
                  <a:srgbClr val="5F5F5F"/>
                </a:solidFill>
                <a:latin typeface="Arial" charset="0"/>
              </a:rPr>
              <a:t>FY 2020</a:t>
            </a:r>
            <a:r>
              <a:rPr lang="en-US" altLang="en-US" sz="1600" b="1" baseline="0" dirty="0">
                <a:solidFill>
                  <a:srgbClr val="5F5F5F"/>
                </a:solidFill>
                <a:latin typeface="Arial" charset="0"/>
              </a:rPr>
              <a:t> Space Survey</a:t>
            </a:r>
            <a:endParaRPr lang="en-US" altLang="en-US" sz="1600" b="1" dirty="0">
              <a:solidFill>
                <a:srgbClr val="5F5F5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7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48837-DC8E-4E03-B617-1506A5BE8CD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A65D-8903-4CA9-8CB3-1E49563BB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2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219200" y="2590800"/>
            <a:ext cx="67056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28600" y="1295400"/>
            <a:ext cx="871728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			            </a:t>
            </a:r>
          </a:p>
          <a:p>
            <a:pPr>
              <a:buNone/>
            </a:pPr>
            <a:r>
              <a:rPr lang="en-US" dirty="0"/>
              <a:t>				   																			   </a:t>
            </a:r>
            <a:r>
              <a:rPr lang="en-US" sz="1900" dirty="0"/>
              <a:t>Presenters:	Christina Phillips  -  Grants </a:t>
            </a:r>
          </a:p>
          <a:p>
            <a:pPr>
              <a:buNone/>
            </a:pPr>
            <a:r>
              <a:rPr lang="en-US" sz="1900" dirty="0"/>
              <a:t>							Svetlana Soroka  -  CPSM</a:t>
            </a:r>
          </a:p>
          <a:p>
            <a:pPr>
              <a:buNone/>
            </a:pPr>
            <a:r>
              <a:rPr lang="en-US" sz="1900" dirty="0"/>
              <a:t>				                                        	Jimmie Hardin     -  CPSM</a:t>
            </a:r>
          </a:p>
          <a:p>
            <a:pPr>
              <a:buNone/>
            </a:pPr>
            <a:r>
              <a:rPr lang="en-US" sz="1900" dirty="0"/>
              <a:t>			</a:t>
            </a:r>
          </a:p>
          <a:p>
            <a:pPr>
              <a:buNone/>
            </a:pPr>
            <a:r>
              <a:rPr lang="en-US" sz="1900" dirty="0"/>
              <a:t>        	</a:t>
            </a:r>
          </a:p>
          <a:p>
            <a:pPr>
              <a:buNone/>
            </a:pPr>
            <a:r>
              <a:rPr lang="en-US" sz="1900" dirty="0"/>
              <a:t>				                   Sponsors:   	James Fortner					    		              Sandra Mason     </a:t>
            </a:r>
            <a:r>
              <a:rPr lang="en-US" sz="2400" dirty="0"/>
              <a:t>								  		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447800"/>
            <a:ext cx="3842657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11430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Organized Research (OR)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05000"/>
            <a:ext cx="7696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/>
              <a:t>		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/>
              <a:t>Sponsored Research </a:t>
            </a:r>
            <a:r>
              <a:rPr lang="en-US" sz="2400" dirty="0"/>
              <a:t>– Externally funded and     </a:t>
            </a:r>
          </a:p>
          <a:p>
            <a:pPr marL="342900" indent="-342900"/>
            <a:r>
              <a:rPr lang="en-US" sz="2400" dirty="0"/>
              <a:t>    		separately budgeted research and development 	projects; including research training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/>
              <a:t>University Research</a:t>
            </a:r>
            <a:r>
              <a:rPr lang="en-US" sz="2400" b="1" dirty="0"/>
              <a:t> </a:t>
            </a:r>
            <a:r>
              <a:rPr lang="en-US" sz="2400" dirty="0"/>
              <a:t>– Internally funded and 	separately budgeted research and development 	projects</a:t>
            </a:r>
          </a:p>
          <a:p>
            <a:pPr marL="342900" indent="-342900"/>
            <a:endParaRPr lang="en-US" sz="800" u="sng" dirty="0"/>
          </a:p>
          <a:p>
            <a:pPr marL="342900" indent="-342900"/>
            <a:r>
              <a:rPr lang="en-US" sz="2400" dirty="0"/>
              <a:t>	    - </a:t>
            </a:r>
            <a:r>
              <a:rPr lang="en-US" sz="2000" dirty="0"/>
              <a:t>“Committed” </a:t>
            </a:r>
            <a:r>
              <a:rPr lang="en-US" sz="2000" u="sng" dirty="0"/>
              <a:t>Cost Sharing </a:t>
            </a:r>
            <a:r>
              <a:rPr lang="en-US" sz="2000" dirty="0"/>
              <a:t>Projects</a:t>
            </a:r>
            <a:r>
              <a:rPr lang="en-US" sz="2400" dirty="0"/>
              <a:t> – </a:t>
            </a:r>
            <a:r>
              <a:rPr lang="en-US" sz="2000" dirty="0"/>
              <a:t>Funded from    </a:t>
            </a:r>
          </a:p>
          <a:p>
            <a:pPr marL="342900" indent="-342900"/>
            <a:r>
              <a:rPr lang="en-US" sz="2000" dirty="0"/>
              <a:t>		    GTF, GTRC, State (non-sponsored) funds</a:t>
            </a:r>
          </a:p>
          <a:p>
            <a:pPr marL="342900" indent="-342900"/>
            <a:endParaRPr lang="en-US" sz="800" dirty="0"/>
          </a:p>
          <a:p>
            <a:pPr marL="342900" indent="-342900"/>
            <a:r>
              <a:rPr lang="en-US" sz="2400" dirty="0"/>
              <a:t>	    -  </a:t>
            </a:r>
            <a:r>
              <a:rPr lang="en-US" sz="2000" dirty="0"/>
              <a:t>Other projects derived from similar sources through a     </a:t>
            </a:r>
          </a:p>
          <a:p>
            <a:pPr marL="342900" indent="-342900"/>
            <a:r>
              <a:rPr lang="en-US" sz="2000" dirty="0"/>
              <a:t>                   competitive application and award process</a:t>
            </a:r>
          </a:p>
          <a:p>
            <a:pPr marL="342900" indent="-3429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58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9906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300" b="1" dirty="0">
                <a:latin typeface="Arial" panose="020B0604020202020204" pitchFamily="34" charset="0"/>
                <a:cs typeface="Arial" panose="020B0604020202020204" pitchFamily="34" charset="0"/>
              </a:rPr>
              <a:t>Instruction / Departmental Research (IDR)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15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/>
              <a:t>       </a:t>
            </a: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/>
              <a:t>Instruction</a:t>
            </a:r>
            <a:r>
              <a:rPr lang="en-US" sz="2400" dirty="0"/>
              <a:t>   –   </a:t>
            </a:r>
            <a:r>
              <a:rPr lang="en-US" sz="2000" dirty="0"/>
              <a:t>Standard Teaching and Training activities</a:t>
            </a:r>
          </a:p>
          <a:p>
            <a:pPr marL="342900" indent="-342900"/>
            <a:endParaRPr lang="en-US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/>
              <a:t>Departmental Research</a:t>
            </a:r>
            <a:r>
              <a:rPr lang="en-US" sz="2400" dirty="0"/>
              <a:t>   - </a:t>
            </a:r>
            <a:r>
              <a:rPr lang="en-US" sz="2000" dirty="0"/>
              <a:t>Internally funded General Research</a:t>
            </a:r>
          </a:p>
          <a:p>
            <a:pPr marL="342900" indent="-342900"/>
            <a:r>
              <a:rPr lang="en-US" sz="800" dirty="0"/>
              <a:t>	</a:t>
            </a:r>
          </a:p>
          <a:p>
            <a:pPr marL="342900" indent="-342900"/>
            <a:r>
              <a:rPr lang="en-US" sz="2400" dirty="0"/>
              <a:t>	- New Faculty Start-Up Funds</a:t>
            </a:r>
          </a:p>
          <a:p>
            <a:pPr marL="342900" indent="-342900"/>
            <a:endParaRPr lang="en-US" sz="800" dirty="0"/>
          </a:p>
          <a:p>
            <a:pPr marL="342900" indent="-342900"/>
            <a:r>
              <a:rPr lang="en-US" sz="2400" dirty="0"/>
              <a:t>	- GTF projects (research gifts) </a:t>
            </a:r>
            <a:r>
              <a:rPr lang="en-US" sz="2400" u="sng" dirty="0"/>
              <a:t>not</a:t>
            </a:r>
            <a:r>
              <a:rPr lang="en-US" sz="2400" dirty="0"/>
              <a:t> used as cost-share </a:t>
            </a:r>
          </a:p>
          <a:p>
            <a:pPr marL="342900" indent="-342900"/>
            <a:endParaRPr lang="en-US" sz="800" dirty="0"/>
          </a:p>
          <a:p>
            <a:pPr marL="342900" indent="-342900"/>
            <a:r>
              <a:rPr lang="en-US" sz="2400" dirty="0"/>
              <a:t>	- Other projects derived from internal sources provided </a:t>
            </a:r>
          </a:p>
          <a:p>
            <a:pPr marL="342900" indent="-342900"/>
            <a:r>
              <a:rPr lang="en-US" sz="2400" dirty="0"/>
              <a:t>		on a </a:t>
            </a:r>
            <a:r>
              <a:rPr lang="en-US" sz="2400" u="sng" dirty="0"/>
              <a:t>non-competitive</a:t>
            </a:r>
            <a:r>
              <a:rPr lang="en-US" sz="2400" dirty="0"/>
              <a:t> basis</a:t>
            </a:r>
          </a:p>
          <a:p>
            <a:pPr marL="342900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2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114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Other Sponsored Activities (OSA)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516026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	</a:t>
            </a:r>
            <a:endParaRPr lang="en-US" sz="800" dirty="0"/>
          </a:p>
          <a:p>
            <a:r>
              <a:rPr lang="en-US" sz="2000" dirty="0"/>
              <a:t>      </a:t>
            </a:r>
            <a:r>
              <a:rPr lang="en-US" sz="2000" u="sng" dirty="0"/>
              <a:t>Externally funded </a:t>
            </a:r>
            <a:r>
              <a:rPr lang="en-US" sz="2000" dirty="0"/>
              <a:t>projects for activities other than instruction and     </a:t>
            </a:r>
          </a:p>
          <a:p>
            <a:r>
              <a:rPr lang="en-US" sz="2000" dirty="0"/>
              <a:t>           organized research.   </a:t>
            </a:r>
          </a:p>
          <a:p>
            <a:endParaRPr lang="en-US" sz="800" dirty="0"/>
          </a:p>
          <a:p>
            <a:r>
              <a:rPr lang="en-US" sz="2000" dirty="0"/>
              <a:t>      This includes </a:t>
            </a:r>
            <a:r>
              <a:rPr lang="en-US" sz="2000" u="sng" dirty="0"/>
              <a:t>sponsored public service </a:t>
            </a:r>
            <a:r>
              <a:rPr lang="en-US" sz="2000" dirty="0"/>
              <a:t>projects and community   </a:t>
            </a:r>
          </a:p>
          <a:p>
            <a:r>
              <a:rPr lang="en-US" sz="2000" dirty="0"/>
              <a:t>      service programs that provide non-instructional services to </a:t>
            </a:r>
          </a:p>
          <a:p>
            <a:r>
              <a:rPr lang="en-US" sz="2000" dirty="0"/>
              <a:t>      external individuals or groups.</a:t>
            </a:r>
          </a:p>
          <a:p>
            <a:pPr lvl="2"/>
            <a:endParaRPr lang="en-US" sz="2000" dirty="0"/>
          </a:p>
          <a:p>
            <a:pPr lvl="2">
              <a:buFontTx/>
              <a:buChar char="-"/>
            </a:pPr>
            <a:r>
              <a:rPr lang="en-US" sz="2000" dirty="0"/>
              <a:t> EII Field Offices, other economic development activities</a:t>
            </a:r>
          </a:p>
          <a:p>
            <a:pPr lvl="2"/>
            <a:endParaRPr lang="en-US" sz="2000" dirty="0"/>
          </a:p>
          <a:p>
            <a:pPr lvl="2">
              <a:buFontTx/>
              <a:buChar char="-"/>
            </a:pPr>
            <a:r>
              <a:rPr lang="en-US" sz="2000" dirty="0"/>
              <a:t> Conferences, institutes, general advisory services, </a:t>
            </a:r>
          </a:p>
          <a:p>
            <a:pPr lvl="2"/>
            <a:r>
              <a:rPr lang="en-US" sz="2000" dirty="0"/>
              <a:t>   reference  bureaus, radio and television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- Consulting and similar non-instructional services to </a:t>
            </a:r>
          </a:p>
          <a:p>
            <a:r>
              <a:rPr lang="en-US" sz="2000" dirty="0"/>
              <a:t>	   particular sectors of the community</a:t>
            </a:r>
          </a:p>
          <a:p>
            <a:endParaRPr lang="en-US" sz="2000" dirty="0"/>
          </a:p>
          <a:p>
            <a:r>
              <a:rPr lang="en-US" sz="2000" dirty="0"/>
              <a:t>If undertaken by the Institute without outside support, then OIA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49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990600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Other Institutional Activities (OIA)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868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	</a:t>
            </a:r>
          </a:p>
          <a:p>
            <a:r>
              <a:rPr lang="en-US" sz="2000" dirty="0"/>
              <a:t>      </a:t>
            </a:r>
            <a:r>
              <a:rPr lang="en-US" sz="2400" dirty="0"/>
              <a:t>All activities </a:t>
            </a:r>
            <a:r>
              <a:rPr lang="en-US" sz="2400" u="sng" dirty="0"/>
              <a:t>EXCEPT</a:t>
            </a:r>
            <a:r>
              <a:rPr lang="en-US" sz="2400" dirty="0"/>
              <a:t> for:</a:t>
            </a:r>
          </a:p>
          <a:p>
            <a:r>
              <a:rPr lang="en-US" sz="800" dirty="0"/>
              <a:t> 	</a:t>
            </a:r>
          </a:p>
          <a:p>
            <a:r>
              <a:rPr lang="en-US" dirty="0"/>
              <a:t>          1)   Organized Research, </a:t>
            </a:r>
          </a:p>
          <a:p>
            <a:r>
              <a:rPr lang="en-US" dirty="0"/>
              <a:t>          2)   Instruction &amp; Departmental Research, </a:t>
            </a:r>
          </a:p>
          <a:p>
            <a:r>
              <a:rPr lang="en-US" dirty="0"/>
              <a:t>          3)   Other Sponsored Activities</a:t>
            </a:r>
          </a:p>
          <a:p>
            <a:r>
              <a:rPr lang="en-US" dirty="0"/>
              <a:t>          4)   all facilities &amp; administrative (indirect) support functions:                          </a:t>
            </a:r>
          </a:p>
          <a:p>
            <a:r>
              <a:rPr lang="en-US" dirty="0"/>
              <a:t>                (building/equipment maintenance,  libraries, and general/departmental          </a:t>
            </a:r>
          </a:p>
          <a:p>
            <a:r>
              <a:rPr lang="en-US" dirty="0"/>
              <a:t>                administration)</a:t>
            </a:r>
          </a:p>
          <a:p>
            <a:endParaRPr lang="en-US" sz="800" dirty="0"/>
          </a:p>
          <a:p>
            <a:r>
              <a:rPr lang="en-US" sz="2400" dirty="0"/>
              <a:t>     OIA includes:</a:t>
            </a:r>
          </a:p>
          <a:p>
            <a:r>
              <a:rPr lang="en-US" sz="2400" dirty="0"/>
              <a:t>		 - Auxiliary Services    </a:t>
            </a:r>
          </a:p>
          <a:p>
            <a:r>
              <a:rPr lang="en-US" sz="2400" dirty="0"/>
              <a:t>  		 - Service/Cost Centers</a:t>
            </a:r>
          </a:p>
          <a:p>
            <a:r>
              <a:rPr lang="en-US" sz="2400" dirty="0"/>
              <a:t>  		 - Space used by external entities</a:t>
            </a:r>
          </a:p>
          <a:p>
            <a:pPr lvl="2"/>
            <a:r>
              <a:rPr lang="en-US" sz="2400" dirty="0"/>
              <a:t>           </a:t>
            </a:r>
          </a:p>
          <a:p>
            <a:pPr marL="342900" indent="-342900"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15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9906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Required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8153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</a:rPr>
              <a:t>  </a:t>
            </a:r>
            <a:r>
              <a:rPr lang="en-US" sz="2000" u="sng" dirty="0">
                <a:solidFill>
                  <a:prstClr val="black"/>
                </a:solidFill>
              </a:rPr>
              <a:t>Room Use</a:t>
            </a:r>
            <a:r>
              <a:rPr lang="en-US" sz="2000" dirty="0">
                <a:solidFill>
                  <a:prstClr val="black"/>
                </a:solidFill>
              </a:rPr>
              <a:t>		</a:t>
            </a:r>
            <a:r>
              <a:rPr lang="en-US" sz="2000" u="sng" dirty="0">
                <a:solidFill>
                  <a:prstClr val="black"/>
                </a:solidFill>
              </a:rPr>
              <a:t>Req’d Info-1 </a:t>
            </a:r>
            <a:r>
              <a:rPr lang="en-US" sz="2000" dirty="0">
                <a:solidFill>
                  <a:prstClr val="black"/>
                </a:solidFill>
              </a:rPr>
              <a:t>	</a:t>
            </a:r>
            <a:r>
              <a:rPr lang="en-US" sz="2000" u="sng" dirty="0">
                <a:solidFill>
                  <a:prstClr val="black"/>
                </a:solidFill>
              </a:rPr>
              <a:t>Req’d Info-2</a:t>
            </a:r>
            <a:r>
              <a:rPr lang="en-US" sz="2000" dirty="0">
                <a:solidFill>
                  <a:prstClr val="black"/>
                </a:solidFill>
              </a:rPr>
              <a:t>	</a:t>
            </a:r>
            <a:r>
              <a:rPr lang="en-US" sz="2000" u="sng" dirty="0">
                <a:solidFill>
                  <a:prstClr val="black"/>
                </a:solidFill>
              </a:rPr>
              <a:t>Req’d Info-3</a:t>
            </a:r>
          </a:p>
          <a:p>
            <a:pPr marL="342900" indent="-342900"/>
            <a:endParaRPr lang="en-US" sz="1200" u="sng" dirty="0">
              <a:solidFill>
                <a:prstClr val="black"/>
              </a:solidFill>
            </a:endParaRPr>
          </a:p>
          <a:p>
            <a:pPr marL="342900" indent="-342900"/>
            <a:r>
              <a:rPr lang="en-US" sz="1600" dirty="0">
                <a:solidFill>
                  <a:prstClr val="black"/>
                </a:solidFill>
              </a:rPr>
              <a:t>Research/Open Lab &amp;	PI Name		Function %’s	</a:t>
            </a:r>
            <a:r>
              <a:rPr lang="en-US" sz="1600" dirty="0"/>
              <a:t>Grant(s) -OR</a:t>
            </a:r>
          </a:p>
          <a:p>
            <a:pPr marL="342900" indent="-342900"/>
            <a:r>
              <a:rPr lang="en-US" sz="1600" dirty="0">
                <a:solidFill>
                  <a:prstClr val="black"/>
                </a:solidFill>
              </a:rPr>
              <a:t>associated service spaces											</a:t>
            </a:r>
          </a:p>
          <a:p>
            <a:pPr marL="342900" indent="-342900"/>
            <a:r>
              <a:rPr lang="en-US" sz="1600" dirty="0">
                <a:solidFill>
                  <a:prstClr val="black"/>
                </a:solidFill>
              </a:rPr>
              <a:t>Academic/Non-</a:t>
            </a:r>
          </a:p>
          <a:p>
            <a:pPr marL="342900" indent="-342900"/>
            <a:r>
              <a:rPr lang="en-US" sz="1600" dirty="0">
                <a:solidFill>
                  <a:prstClr val="black"/>
                </a:solidFill>
              </a:rPr>
              <a:t>Academic Office    	      	Occupant Name	N/A		N/A</a:t>
            </a:r>
          </a:p>
          <a:p>
            <a:pPr marL="342900" indent="-342900"/>
            <a:endParaRPr lang="en-US" sz="1600" dirty="0">
              <a:solidFill>
                <a:prstClr val="black"/>
              </a:solidFill>
            </a:endParaRPr>
          </a:p>
          <a:p>
            <a:pPr marL="342900" indent="-342900"/>
            <a:r>
              <a:rPr lang="en-US" sz="1600" dirty="0">
                <a:solidFill>
                  <a:prstClr val="black"/>
                </a:solidFill>
              </a:rPr>
              <a:t>Post Doc Office	     	Occupant Name 	N/A		N/A</a:t>
            </a:r>
          </a:p>
          <a:p>
            <a:pPr marL="342900" indent="-342900"/>
            <a:endParaRPr lang="en-US" sz="1600" dirty="0">
              <a:solidFill>
                <a:prstClr val="black"/>
              </a:solidFill>
            </a:endParaRPr>
          </a:p>
          <a:p>
            <a:pPr marL="342900" indent="-342900"/>
            <a:r>
              <a:rPr lang="en-US" sz="1600" dirty="0">
                <a:solidFill>
                  <a:prstClr val="black"/>
                </a:solidFill>
              </a:rPr>
              <a:t>GRA Office		</a:t>
            </a:r>
            <a:r>
              <a:rPr lang="en-US" sz="1600" dirty="0">
                <a:solidFill>
                  <a:srgbClr val="FF0000"/>
                </a:solidFill>
              </a:rPr>
              <a:t>PI Name</a:t>
            </a:r>
            <a:r>
              <a:rPr lang="en-US" sz="1600" dirty="0">
                <a:solidFill>
                  <a:prstClr val="black"/>
                </a:solidFill>
              </a:rPr>
              <a:t>		N/A		N/A</a:t>
            </a:r>
          </a:p>
          <a:p>
            <a:pPr marL="342900" indent="-342900"/>
            <a:endParaRPr lang="en-US" sz="1600" dirty="0">
              <a:solidFill>
                <a:prstClr val="black"/>
              </a:solidFill>
            </a:endParaRPr>
          </a:p>
          <a:p>
            <a:pPr marL="342900" indent="-342900"/>
            <a:r>
              <a:rPr lang="en-US" sz="1600" dirty="0">
                <a:solidFill>
                  <a:prstClr val="black"/>
                </a:solidFill>
              </a:rPr>
              <a:t>Conference Rooms/</a:t>
            </a:r>
          </a:p>
          <a:p>
            <a:pPr marL="342900" indent="-342900"/>
            <a:r>
              <a:rPr lang="en-US" sz="1600" dirty="0">
                <a:solidFill>
                  <a:prstClr val="black"/>
                </a:solidFill>
              </a:rPr>
              <a:t>Common Areas	     	N/A		N/A		N/A</a:t>
            </a:r>
          </a:p>
          <a:p>
            <a:pPr marL="342900" indent="-342900"/>
            <a:endParaRPr lang="en-US" sz="1600" dirty="0">
              <a:solidFill>
                <a:prstClr val="black"/>
              </a:solidFill>
            </a:endParaRPr>
          </a:p>
          <a:p>
            <a:pPr marL="342900" indent="-342900"/>
            <a:r>
              <a:rPr lang="en-US" sz="1600" dirty="0">
                <a:solidFill>
                  <a:prstClr val="black"/>
                </a:solidFill>
              </a:rPr>
              <a:t>Classrooms/</a:t>
            </a:r>
          </a:p>
          <a:p>
            <a:pPr marL="342900" indent="-342900"/>
            <a:r>
              <a:rPr lang="en-US" sz="1600" dirty="0">
                <a:solidFill>
                  <a:prstClr val="black"/>
                </a:solidFill>
              </a:rPr>
              <a:t>Lecture Halls		N/A		N/A		N/A 	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20928"/>
              </p:ext>
            </p:extLst>
          </p:nvPr>
        </p:nvGraphicFramePr>
        <p:xfrm>
          <a:off x="76200" y="1596668"/>
          <a:ext cx="8991600" cy="525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44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2222F8"/>
                          </a:solidFill>
                        </a:rPr>
                        <a:t>Room</a:t>
                      </a:r>
                      <a:r>
                        <a:rPr lang="en-US" sz="1600" baseline="0" dirty="0">
                          <a:solidFill>
                            <a:srgbClr val="2222F8"/>
                          </a:solidFill>
                        </a:rPr>
                        <a:t> Use</a:t>
                      </a:r>
                      <a:endParaRPr lang="en-US" sz="1600" dirty="0">
                        <a:solidFill>
                          <a:srgbClr val="2222F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2222F8"/>
                          </a:solidFill>
                        </a:rPr>
                        <a:t>Req’d Occupant</a:t>
                      </a:r>
                      <a:r>
                        <a:rPr lang="en-US" sz="1600" baseline="0" dirty="0">
                          <a:solidFill>
                            <a:srgbClr val="2222F8"/>
                          </a:solidFill>
                        </a:rPr>
                        <a:t> / PI</a:t>
                      </a:r>
                      <a:endParaRPr lang="en-US" sz="1600" dirty="0">
                        <a:solidFill>
                          <a:srgbClr val="2222F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2222F8"/>
                          </a:solidFill>
                        </a:rPr>
                        <a:t>Req’d 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2222F8"/>
                          </a:solidFill>
                        </a:rPr>
                        <a:t>Req’d Grant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2222F8"/>
                          </a:solidFill>
                        </a:rPr>
                        <a:t>Req’d Station</a:t>
                      </a:r>
                      <a:r>
                        <a:rPr lang="en-US" sz="1600" baseline="0" dirty="0">
                          <a:solidFill>
                            <a:srgbClr val="2222F8"/>
                          </a:solidFill>
                        </a:rPr>
                        <a:t> Count</a:t>
                      </a:r>
                      <a:endParaRPr lang="en-US" sz="1600" dirty="0">
                        <a:solidFill>
                          <a:srgbClr val="2222F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42">
                <a:tc>
                  <a:txBody>
                    <a:bodyPr/>
                    <a:lstStyle/>
                    <a:p>
                      <a:r>
                        <a:rPr lang="en-US" sz="1600" b="1" dirty="0"/>
                        <a:t>Research/Open Lab &amp; Service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PI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Function %s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Grant(s)-OR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Workstation</a:t>
                      </a:r>
                      <a:r>
                        <a:rPr lang="en-US" sz="1600" baseline="0" dirty="0"/>
                        <a:t> Count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42"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Workstation</a:t>
                      </a:r>
                      <a:r>
                        <a:rPr lang="en-US" sz="1600" baseline="0" dirty="0"/>
                        <a:t> Count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891">
                <a:tc>
                  <a:txBody>
                    <a:bodyPr/>
                    <a:lstStyle/>
                    <a:p>
                      <a:r>
                        <a:rPr lang="en-US" sz="1600" b="1" dirty="0"/>
                        <a:t>Acad</a:t>
                      </a:r>
                      <a:r>
                        <a:rPr lang="en-US" sz="1600" b="1" baseline="0" dirty="0"/>
                        <a:t> / Non-Acad Office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Occupant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Workstation</a:t>
                      </a:r>
                      <a:r>
                        <a:rPr lang="en-US" sz="1600" baseline="0" dirty="0"/>
                        <a:t> Count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Post Doc Office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Occupant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Workstation</a:t>
                      </a:r>
                      <a:r>
                        <a:rPr lang="en-US" sz="1600" baseline="0" dirty="0"/>
                        <a:t> Count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891">
                <a:tc>
                  <a:txBody>
                    <a:bodyPr/>
                    <a:lstStyle/>
                    <a:p>
                      <a:r>
                        <a:rPr lang="en-US" sz="1600" b="1" dirty="0"/>
                        <a:t>Grad Office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PI Name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Workstation</a:t>
                      </a:r>
                      <a:r>
                        <a:rPr lang="en-US" sz="1600" baseline="0" dirty="0"/>
                        <a:t> Count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42">
                <a:tc>
                  <a:txBody>
                    <a:bodyPr/>
                    <a:lstStyle/>
                    <a:p>
                      <a:r>
                        <a:rPr lang="en-US" sz="1600" b="1" dirty="0"/>
                        <a:t>Conference / Meeting Rooms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Seat</a:t>
                      </a:r>
                      <a:r>
                        <a:rPr lang="en-US" sz="1600" baseline="0" dirty="0"/>
                        <a:t> Count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42"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Classrooms</a:t>
                      </a:r>
                      <a:r>
                        <a:rPr lang="en-US" sz="1600" b="1" baseline="0" dirty="0"/>
                        <a:t> / Lecture Halls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Seat</a:t>
                      </a:r>
                      <a:r>
                        <a:rPr lang="en-US" sz="1600" baseline="0" dirty="0"/>
                        <a:t> Count</a:t>
                      </a:r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2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906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2400" dirty="0"/>
          </a:p>
          <a:p>
            <a:pPr marL="342900" indent="-342900"/>
            <a:endParaRPr lang="en-US" sz="1200" dirty="0"/>
          </a:p>
          <a:p>
            <a:pPr marL="342900" indent="-342900"/>
            <a:endParaRPr lang="en-US" sz="2800" u="sng" dirty="0"/>
          </a:p>
          <a:p>
            <a:pPr marL="342900" indent="-342900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  <a:p>
            <a:pPr marL="342900" indent="-342900"/>
            <a:r>
              <a:rPr lang="en-US" sz="2800" dirty="0"/>
              <a:t> </a:t>
            </a:r>
          </a:p>
          <a:p>
            <a:pPr marL="342900" indent="-342900"/>
            <a:r>
              <a:rPr lang="en-US" sz="2400" dirty="0"/>
              <a:t>	Professor George Burdell has an office in one of your assigned buildings.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     How should this room be coded on your survey list?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447800"/>
            <a:ext cx="8458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2400" dirty="0"/>
          </a:p>
          <a:p>
            <a:pPr marL="342900" indent="-342900"/>
            <a:endParaRPr lang="en-US" sz="1200" dirty="0"/>
          </a:p>
          <a:p>
            <a:pPr marL="342900" indent="-342900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  <a:p>
            <a:pPr marL="342900" indent="-342900"/>
            <a:r>
              <a:rPr lang="en-US" sz="2800" dirty="0"/>
              <a:t> </a:t>
            </a:r>
          </a:p>
          <a:p>
            <a:pPr marL="342900" indent="-342900"/>
            <a:r>
              <a:rPr lang="en-US" sz="2400" dirty="0"/>
              <a:t>	Professor George Burdell has an office in one of your assigned buildings.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     How should this room be coded on your survey list ?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	* Use Info: Confirm “ACADOF Academic Office” </a:t>
            </a:r>
            <a:r>
              <a:rPr lang="en-US" sz="2400" dirty="0"/>
              <a:t>	 	</a:t>
            </a: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	* Function Info: N/A		</a:t>
            </a: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	* Occupant Info: Burdell,George P  (from menu)</a:t>
            </a: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	* Grant Info: N/A</a:t>
            </a: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	    	</a:t>
            </a:r>
            <a:endParaRPr lang="en-US" dirty="0">
              <a:solidFill>
                <a:srgbClr val="0707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164134"/>
            <a:ext cx="8763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3200" u="sng" dirty="0"/>
          </a:p>
          <a:p>
            <a:pPr marL="342900" indent="-342900"/>
            <a:r>
              <a:rPr lang="en-US" sz="2800" b="1" u="sng" dirty="0"/>
              <a:t>Example 2</a:t>
            </a:r>
            <a:r>
              <a:rPr lang="en-US" sz="2800" b="1" dirty="0"/>
              <a:t>:</a:t>
            </a:r>
          </a:p>
          <a:p>
            <a:pPr marL="342900" indent="-342900"/>
            <a:endParaRPr lang="en-US" sz="800" dirty="0"/>
          </a:p>
          <a:p>
            <a:pPr marL="342900" indent="-342900"/>
            <a:r>
              <a:rPr lang="en-US" sz="800" dirty="0"/>
              <a:t>	</a:t>
            </a:r>
          </a:p>
          <a:p>
            <a:pPr marL="342900" indent="-342900"/>
            <a:r>
              <a:rPr lang="en-US" sz="800" dirty="0"/>
              <a:t>	</a:t>
            </a:r>
            <a:r>
              <a:rPr lang="en-US" sz="2400" dirty="0"/>
              <a:t>Professor Burdell’s research lab is used as follows:</a:t>
            </a:r>
          </a:p>
          <a:p>
            <a:pPr marL="342900" indent="-342900"/>
            <a:r>
              <a:rPr lang="en-US" sz="2400" dirty="0"/>
              <a:t>		</a:t>
            </a:r>
          </a:p>
          <a:p>
            <a:pPr marL="342900" indent="-342900"/>
            <a:r>
              <a:rPr lang="en-US" sz="2400" dirty="0"/>
              <a:t>	    75% for NIH research grants,</a:t>
            </a:r>
          </a:p>
          <a:p>
            <a:pPr marL="342900" indent="-342900"/>
            <a:r>
              <a:rPr lang="en-US" sz="2400" dirty="0"/>
              <a:t>	    15% for general research supported by GTF (gift) funds</a:t>
            </a:r>
          </a:p>
          <a:p>
            <a:pPr marL="342900" indent="-342900"/>
            <a:r>
              <a:rPr lang="en-US" sz="2400" dirty="0"/>
              <a:t>	    10% for research “cost-sharing” supported by GTRC.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     How should this room be coded in INSITE?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		</a:t>
            </a:r>
            <a:endParaRPr lang="en-US" sz="2400" dirty="0">
              <a:solidFill>
                <a:srgbClr val="0707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212" y="990600"/>
            <a:ext cx="8763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/>
            <a:endParaRPr lang="en-US" sz="800" dirty="0"/>
          </a:p>
          <a:p>
            <a:pPr marL="342900" indent="-342900"/>
            <a:r>
              <a:rPr lang="en-US" sz="800" dirty="0"/>
              <a:t>	</a:t>
            </a:r>
          </a:p>
          <a:p>
            <a:pPr marL="342900" indent="-342900"/>
            <a:r>
              <a:rPr lang="en-US" sz="800" dirty="0"/>
              <a:t>	</a:t>
            </a:r>
            <a:r>
              <a:rPr lang="en-US" sz="2400" dirty="0"/>
              <a:t>Professor Burdell’s research lab is used as follows:</a:t>
            </a:r>
          </a:p>
          <a:p>
            <a:pPr marL="342900" indent="-342900"/>
            <a:r>
              <a:rPr lang="en-US" sz="2400" dirty="0"/>
              <a:t>		</a:t>
            </a:r>
          </a:p>
          <a:p>
            <a:pPr marL="342900" indent="-342900"/>
            <a:r>
              <a:rPr lang="en-US" sz="2400" dirty="0"/>
              <a:t>	    75% for NIH research grants,</a:t>
            </a:r>
          </a:p>
          <a:p>
            <a:pPr marL="342900" indent="-342900"/>
            <a:r>
              <a:rPr lang="en-US" sz="2400" dirty="0"/>
              <a:t>	    15% for general research supported by GTF (gift) funds</a:t>
            </a:r>
          </a:p>
          <a:p>
            <a:pPr marL="342900" indent="-342900"/>
            <a:r>
              <a:rPr lang="en-US" sz="2400" dirty="0"/>
              <a:t>	    10% for research “cost-sharing” supported by GTRC.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     How should this room be coded in INSITE?</a:t>
            </a:r>
          </a:p>
          <a:p>
            <a:pPr marL="342900" indent="-342900"/>
            <a:r>
              <a:rPr lang="en-US" sz="2400" dirty="0"/>
              <a:t>		</a:t>
            </a: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	* Use Info: </a:t>
            </a:r>
            <a:r>
              <a:rPr lang="en-US" sz="2400" dirty="0" smtClean="0">
                <a:solidFill>
                  <a:srgbClr val="0707DB"/>
                </a:solidFill>
              </a:rPr>
              <a:t>Confirm </a:t>
            </a:r>
            <a:r>
              <a:rPr lang="en-US" sz="2400" dirty="0">
                <a:solidFill>
                  <a:srgbClr val="0707DB"/>
                </a:solidFill>
              </a:rPr>
              <a:t>“RSLBDRY-Research Lab Dry”</a:t>
            </a: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	* Function Info: 85% OR  15% IDR</a:t>
            </a: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	* PI Info: Burdell, George P.</a:t>
            </a: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	* Grant(s) Info: GR10000057 - assigned to Burdell,George P.</a:t>
            </a: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170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2954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/>
            <a:r>
              <a:rPr lang="en-US" sz="2800" dirty="0"/>
              <a:t>   </a:t>
            </a:r>
          </a:p>
          <a:p>
            <a:pPr marL="342900" indent="-342900"/>
            <a:r>
              <a:rPr lang="en-US" sz="2400" dirty="0"/>
              <a:t>	Room B76A, previously a “Graduate Student Office”, is now occupied by the Department’s Financial Manager, Sandra Wilson.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	How should this room be coded in INSITE?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	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48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219200" y="2590800"/>
            <a:ext cx="67056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3962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Attendance​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This </a:t>
            </a:r>
            <a:r>
              <a:rPr lang="en-US" sz="2800" b="1" dirty="0"/>
              <a:t>Webinar</a:t>
            </a:r>
            <a:r>
              <a:rPr lang="en-US" sz="2800" dirty="0"/>
              <a:t> is a lecture-style offering.​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Your microphone has been muted upon your entry to the training.​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Please drop your questions in the group chat via WebEx.​​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24396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295400"/>
            <a:ext cx="8001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/>
            <a:r>
              <a:rPr lang="en-US" sz="2800" dirty="0"/>
              <a:t>   </a:t>
            </a:r>
          </a:p>
          <a:p>
            <a:pPr marL="342900" indent="-342900"/>
            <a:r>
              <a:rPr lang="en-US" sz="2400" dirty="0"/>
              <a:t>	Room B76A, previously a “Graduate Student Office”, is now occupied by the Department’s Financial Manager, Sandra Wilson.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	How should this room be coded in INSITE?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* Use Info: Update to “NACDOF Non-Academic Office” </a:t>
            </a: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* Function Info: N/A </a:t>
            </a:r>
          </a:p>
          <a:p>
            <a:r>
              <a:rPr lang="en-US" sz="2400" dirty="0">
                <a:solidFill>
                  <a:srgbClr val="0707DB"/>
                </a:solidFill>
              </a:rPr>
              <a:t>* Occupant Info: Wilson, Sandra - 3521906   (from menu)</a:t>
            </a:r>
          </a:p>
          <a:p>
            <a:r>
              <a:rPr lang="en-US" sz="2400" dirty="0">
                <a:solidFill>
                  <a:srgbClr val="0707DB"/>
                </a:solidFill>
              </a:rPr>
              <a:t>* PI Info: N/A</a:t>
            </a: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* Grant Info: N/A</a:t>
            </a:r>
          </a:p>
          <a:p>
            <a:pPr marL="342900" indent="-342900"/>
            <a:r>
              <a:rPr lang="en-US" sz="2000" dirty="0">
                <a:solidFill>
                  <a:srgbClr val="0707DB"/>
                </a:solidFill>
              </a:rPr>
              <a:t>	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68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295400"/>
            <a:ext cx="8001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1400" dirty="0"/>
          </a:p>
          <a:p>
            <a:pPr marL="342900" indent="-342900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342900" indent="-342900"/>
            <a:r>
              <a:rPr lang="en-US" sz="2800" dirty="0"/>
              <a:t>  </a:t>
            </a:r>
          </a:p>
          <a:p>
            <a:pPr marL="342900" indent="-342900"/>
            <a:r>
              <a:rPr lang="en-US" sz="2400" dirty="0"/>
              <a:t>	Room 214 “Research Lab” is </a:t>
            </a:r>
            <a:r>
              <a:rPr lang="en-US" sz="2400" dirty="0" smtClean="0"/>
              <a:t>a Dry </a:t>
            </a:r>
            <a:r>
              <a:rPr lang="en-US" sz="2400" dirty="0"/>
              <a:t>Research lab currently under renovation but is serviced by utilities &amp; HVAC.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	How should this room be coded in INSITE?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	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87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295400"/>
            <a:ext cx="8229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1400" dirty="0"/>
          </a:p>
          <a:p>
            <a:pPr marL="342900" indent="-342900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342900" indent="-342900"/>
            <a:r>
              <a:rPr lang="en-US" sz="2800" dirty="0"/>
              <a:t>  </a:t>
            </a:r>
          </a:p>
          <a:p>
            <a:pPr marL="342900" indent="-342900"/>
            <a:r>
              <a:rPr lang="en-US" sz="2400" dirty="0"/>
              <a:t>	Room 214 “Research Lab” is </a:t>
            </a:r>
            <a:r>
              <a:rPr lang="en-US" sz="2400" dirty="0" smtClean="0"/>
              <a:t>a Dry </a:t>
            </a:r>
            <a:r>
              <a:rPr lang="en-US" sz="2400" dirty="0"/>
              <a:t>Research lab currently under renovation but is serviced by utilities &amp; HVAC.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	How should this room be coded in INSITE?</a:t>
            </a:r>
          </a:p>
          <a:p>
            <a:pPr marL="342900" indent="-342900"/>
            <a:endParaRPr lang="en-US" sz="2400" dirty="0">
              <a:solidFill>
                <a:srgbClr val="0707DB"/>
              </a:solidFill>
            </a:endParaRPr>
          </a:p>
          <a:p>
            <a:r>
              <a:rPr lang="en-US" sz="2400" dirty="0">
                <a:solidFill>
                  <a:srgbClr val="0707DB"/>
                </a:solidFill>
              </a:rPr>
              <a:t>* Use Code: </a:t>
            </a:r>
            <a:r>
              <a:rPr lang="en-US" sz="2400" dirty="0">
                <a:solidFill>
                  <a:srgbClr val="2222F8"/>
                </a:solidFill>
              </a:rPr>
              <a:t>Confirm “RSLBDRY-Research Lab Dry”</a:t>
            </a:r>
          </a:p>
          <a:p>
            <a:r>
              <a:rPr lang="en-US" sz="2400" dirty="0">
                <a:solidFill>
                  <a:srgbClr val="0707DB"/>
                </a:solidFill>
              </a:rPr>
              <a:t>* Room Comments: “Vacant Space Under Renov - Service”</a:t>
            </a:r>
          </a:p>
          <a:p>
            <a:r>
              <a:rPr lang="en-US" sz="2400" dirty="0">
                <a:solidFill>
                  <a:srgbClr val="0707DB"/>
                </a:solidFill>
              </a:rPr>
              <a:t>* Function Code: “OTH” (100%)</a:t>
            </a:r>
            <a:endParaRPr lang="en-US" sz="2400" dirty="0">
              <a:solidFill>
                <a:srgbClr val="2222F8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* PI Info: PI, Unspecified</a:t>
            </a: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* Grant: N/A</a:t>
            </a:r>
          </a:p>
        </p:txBody>
      </p:sp>
    </p:spTree>
    <p:extLst>
      <p:ext uri="{BB962C8B-B14F-4D97-AF65-F5344CB8AC3E}">
        <p14:creationId xmlns:p14="http://schemas.microsoft.com/office/powerpoint/2010/main" val="3931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295400"/>
            <a:ext cx="8229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1400" dirty="0"/>
          </a:p>
          <a:p>
            <a:pPr marL="342900" indent="-342900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342900" indent="-342900"/>
            <a:r>
              <a:rPr lang="en-US" sz="2800" dirty="0"/>
              <a:t>  </a:t>
            </a:r>
          </a:p>
          <a:p>
            <a:pPr marL="342900" indent="-342900"/>
            <a:r>
              <a:rPr lang="en-US" sz="2400" dirty="0"/>
              <a:t>	Room B76F is a microscopy core lab used for general research.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	How should this room be coded in INSITE?</a:t>
            </a:r>
          </a:p>
          <a:p>
            <a:pPr marL="342900" indent="-342900"/>
            <a:endParaRPr lang="en-US" sz="2400" dirty="0">
              <a:solidFill>
                <a:srgbClr val="0707DB"/>
              </a:solidFill>
            </a:endParaRPr>
          </a:p>
          <a:p>
            <a:pPr marL="342900" indent="-342900"/>
            <a:endParaRPr lang="en-US" sz="2400" dirty="0">
              <a:solidFill>
                <a:srgbClr val="0707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295400"/>
            <a:ext cx="8229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1400" dirty="0"/>
          </a:p>
          <a:p>
            <a:pPr marL="342900" indent="-342900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342900" indent="-342900"/>
            <a:r>
              <a:rPr lang="en-US" sz="2800" dirty="0"/>
              <a:t>  </a:t>
            </a:r>
          </a:p>
          <a:p>
            <a:pPr marL="342900" indent="-342900"/>
            <a:r>
              <a:rPr lang="en-US" sz="2400" dirty="0"/>
              <a:t>	Room B76F is a microscopy core lab used for general research.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	How should this room be coded in INSITE?</a:t>
            </a:r>
          </a:p>
          <a:p>
            <a:pPr marL="342900" indent="-342900"/>
            <a:endParaRPr lang="en-US" sz="2400" dirty="0">
              <a:solidFill>
                <a:srgbClr val="0707DB"/>
              </a:solidFill>
            </a:endParaRPr>
          </a:p>
          <a:p>
            <a:r>
              <a:rPr lang="en-US" sz="2400" dirty="0">
                <a:solidFill>
                  <a:srgbClr val="0707DB"/>
                </a:solidFill>
              </a:rPr>
              <a:t>* Use Code: Confirm </a:t>
            </a:r>
            <a:r>
              <a:rPr lang="en-US" sz="2400" dirty="0">
                <a:solidFill>
                  <a:srgbClr val="2222F8"/>
                </a:solidFill>
              </a:rPr>
              <a:t>“RSLBDRY-Research Lab Dry”</a:t>
            </a:r>
          </a:p>
          <a:p>
            <a:r>
              <a:rPr lang="en-US" sz="2400" dirty="0">
                <a:solidFill>
                  <a:srgbClr val="0707DB"/>
                </a:solidFill>
              </a:rPr>
              <a:t>* Function Code: “IDR” (100%)</a:t>
            </a:r>
            <a:endParaRPr lang="en-US" sz="2400" dirty="0">
              <a:solidFill>
                <a:srgbClr val="2222F8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* PI Info: PI, Core Lab</a:t>
            </a:r>
          </a:p>
          <a:p>
            <a:pPr marL="342900" indent="-342900"/>
            <a:r>
              <a:rPr lang="en-US" sz="2400" dirty="0">
                <a:solidFill>
                  <a:srgbClr val="0707DB"/>
                </a:solidFill>
              </a:rPr>
              <a:t>* Grant Info: N/A</a:t>
            </a:r>
          </a:p>
          <a:p>
            <a:pPr marL="342900" indent="-342900"/>
            <a:endParaRPr lang="en-US" sz="2400" dirty="0">
              <a:solidFill>
                <a:srgbClr val="0707DB"/>
              </a:solidFill>
            </a:endParaRPr>
          </a:p>
          <a:p>
            <a:pPr marL="342900" indent="-342900"/>
            <a:endParaRPr lang="en-US" sz="2400" dirty="0">
              <a:solidFill>
                <a:srgbClr val="0707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0600" y="11430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Review Points: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3622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/>
              <a:t>   Office Space</a:t>
            </a:r>
          </a:p>
          <a:p>
            <a:pPr marL="342900" indent="-342900"/>
            <a:endParaRPr lang="en-US" sz="800" b="1" dirty="0"/>
          </a:p>
          <a:p>
            <a:pPr marL="914400" lvl="1" indent="-457200">
              <a:buAutoNum type="arabicPeriod"/>
            </a:pPr>
            <a:r>
              <a:rPr lang="en-US" sz="2000" dirty="0"/>
              <a:t>Confirm and/or Update Use Code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Select Occupant Name for Faculty, Staff, and Post-Doc offices - </a:t>
            </a:r>
            <a:r>
              <a:rPr lang="en-US" sz="2000" u="sng" dirty="0"/>
              <a:t>REQUIRED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Occupant names are not required for Graduate Student Offices, </a:t>
            </a:r>
            <a:r>
              <a:rPr lang="en-US" sz="2000" dirty="0">
                <a:solidFill>
                  <a:srgbClr val="FF0000"/>
                </a:solidFill>
              </a:rPr>
              <a:t>but PI is required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Function Codes are not required</a:t>
            </a:r>
          </a:p>
          <a:p>
            <a:pPr marL="914400" lvl="1" indent="-457200">
              <a:buFontTx/>
              <a:buAutoNum type="arabicPeriod"/>
            </a:pPr>
            <a:r>
              <a:rPr lang="en-US" sz="2000" dirty="0"/>
              <a:t>Grant(s) are not required</a:t>
            </a:r>
          </a:p>
          <a:p>
            <a:pPr marL="914400" lvl="1" indent="-457200"/>
            <a:endParaRPr lang="en-US" sz="1200" dirty="0"/>
          </a:p>
        </p:txBody>
      </p:sp>
      <p:pic>
        <p:nvPicPr>
          <p:cNvPr id="2050" name="Picture 2" descr="http://theartmad.com/wp-content/uploads/2015/09/Person-At-Computer-Clipar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2209800" cy="18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icgifs.com/clip-art/cartoons/dexters-laboratory/clip-art-dexters-laboratory-859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66700"/>
            <a:ext cx="263288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2098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/>
            <a:endParaRPr lang="en-US" sz="1200" dirty="0"/>
          </a:p>
          <a:p>
            <a:pPr marL="457200" indent="-457200"/>
            <a:r>
              <a:rPr lang="en-US" sz="2400" b="1" dirty="0"/>
              <a:t>   Lab and Lab Service Space</a:t>
            </a:r>
          </a:p>
          <a:p>
            <a:pPr marL="457200" indent="-457200"/>
            <a:endParaRPr lang="en-US" sz="800" b="1" dirty="0"/>
          </a:p>
          <a:p>
            <a:pPr marL="914400" lvl="1" indent="-4572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Confirm all </a:t>
            </a:r>
            <a:r>
              <a:rPr lang="en-US" sz="2000" dirty="0">
                <a:solidFill>
                  <a:srgbClr val="FF0000"/>
                </a:solidFill>
              </a:rPr>
              <a:t>Use Codes to new designations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Select PI Name(s) - </a:t>
            </a:r>
            <a:r>
              <a:rPr lang="en-US" sz="2000" u="sng" dirty="0"/>
              <a:t>REQUIRED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Enter functions and percentages for activities performed in the room – </a:t>
            </a:r>
            <a:r>
              <a:rPr lang="en-US" sz="2000" u="sng" dirty="0"/>
              <a:t>REQUIRED</a:t>
            </a:r>
          </a:p>
          <a:p>
            <a:pPr marL="914400" lvl="1" indent="-457200">
              <a:buFontTx/>
              <a:buAutoNum type="arabicPeriod"/>
            </a:pPr>
            <a:r>
              <a:rPr lang="en-US" sz="2000" dirty="0"/>
              <a:t>Select Grant(s) activity performed in the room. </a:t>
            </a:r>
            <a:r>
              <a:rPr lang="en-US" sz="2000" u="sng" dirty="0"/>
              <a:t>REQUIRED for OR</a:t>
            </a:r>
          </a:p>
          <a:p>
            <a:pPr marL="914400" lvl="1" indent="-457200">
              <a:buFontTx/>
              <a:buAutoNum type="arabicPeriod"/>
            </a:pPr>
            <a:r>
              <a:rPr lang="en-US" sz="2000" dirty="0"/>
              <a:t>Lab service space supporting a specific lab should be coded to match the applicable lab (PI names, functions, and grants)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12192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Review Points (Cont’d.):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12192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Review Points (Cont’d.):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59080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/>
              <a:t>    Conference Rooms and Other “Common” Space</a:t>
            </a:r>
          </a:p>
          <a:p>
            <a:pPr marL="457200" indent="-457200"/>
            <a:endParaRPr lang="en-US" sz="800" b="1" dirty="0"/>
          </a:p>
          <a:p>
            <a:pPr marL="457200" indent="-457200"/>
            <a:endParaRPr lang="en-US" sz="800" b="1" dirty="0"/>
          </a:p>
          <a:p>
            <a:pPr marL="914400" lvl="1" indent="-457200">
              <a:buAutoNum type="arabicPeriod"/>
            </a:pPr>
            <a:r>
              <a:rPr lang="en-US" sz="2000" dirty="0"/>
              <a:t>Confirm and/or Update Use Code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No additional information is required IF used/open for ALL departmental activities</a:t>
            </a:r>
          </a:p>
          <a:p>
            <a:pPr marL="914400" lvl="1" indent="-457200"/>
            <a:endParaRPr lang="en-US" sz="1200" dirty="0"/>
          </a:p>
        </p:txBody>
      </p:sp>
      <p:pic>
        <p:nvPicPr>
          <p:cNvPr id="4098" name="Picture 2" descr="http://image1.masterfile.com/em_t/03/48/25/630-03482559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49680"/>
            <a:ext cx="1905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981200"/>
            <a:ext cx="8763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/>
            <a:endParaRPr lang="en-US" sz="1200" dirty="0"/>
          </a:p>
          <a:p>
            <a:pPr marL="457200" indent="-457200"/>
            <a:endParaRPr lang="en-US" sz="3200" b="1" dirty="0"/>
          </a:p>
          <a:p>
            <a:pPr marL="457200" indent="-457200"/>
            <a:r>
              <a:rPr lang="en-US" sz="2400" b="1" dirty="0"/>
              <a:t>Vacant Space</a:t>
            </a:r>
          </a:p>
          <a:p>
            <a:pPr marL="457200" indent="-457200"/>
            <a:endParaRPr lang="en-US" sz="800" b="1" dirty="0"/>
          </a:p>
          <a:p>
            <a:pPr marL="457200" indent="-457200"/>
            <a:endParaRPr lang="en-US" sz="800" b="1" dirty="0"/>
          </a:p>
          <a:p>
            <a:pPr marL="914400" lvl="1" indent="-457200">
              <a:buAutoNum type="arabicPeriod"/>
            </a:pPr>
            <a:r>
              <a:rPr lang="en-US" sz="2000" dirty="0"/>
              <a:t>Lab Space – </a:t>
            </a:r>
            <a:r>
              <a:rPr lang="en-US" sz="2000" dirty="0" smtClean="0"/>
              <a:t>Use Code </a:t>
            </a:r>
            <a:r>
              <a:rPr lang="en-US" sz="2000" dirty="0"/>
              <a:t>based on primary FY activities or as “OTH”</a:t>
            </a:r>
          </a:p>
          <a:p>
            <a:pPr marL="914400" lvl="1" indent="-457200">
              <a:buAutoNum type="arabicPeriod"/>
            </a:pPr>
            <a:endParaRPr lang="en-US" sz="2000" dirty="0"/>
          </a:p>
          <a:p>
            <a:pPr marL="914400" lvl="1" indent="-457200">
              <a:buFontTx/>
              <a:buAutoNum type="arabicPeriod"/>
            </a:pPr>
            <a:r>
              <a:rPr lang="en-US" sz="2000" dirty="0"/>
              <a:t>Office Space </a:t>
            </a:r>
            <a:r>
              <a:rPr lang="en-US" sz="2000" dirty="0" smtClean="0"/>
              <a:t>–</a:t>
            </a:r>
            <a:r>
              <a:rPr lang="en-US" sz="2000" dirty="0"/>
              <a:t>If an office is unoccupied, use ‘VACANT, OCCUPANT’ in person list for </a:t>
            </a:r>
            <a:r>
              <a:rPr lang="en-US" sz="2000" dirty="0" smtClean="0"/>
              <a:t>occupant.</a:t>
            </a:r>
            <a:endParaRPr lang="en-US" sz="2000" dirty="0"/>
          </a:p>
          <a:p>
            <a:pPr lvl="1"/>
            <a:r>
              <a:rPr lang="en-US" sz="2000" dirty="0" smtClean="0"/>
              <a:t> </a:t>
            </a:r>
          </a:p>
          <a:p>
            <a:pPr marL="914400" lvl="1" indent="-457200"/>
            <a:r>
              <a:rPr lang="en-US" sz="2000" dirty="0"/>
              <a:t>Use Room Comments Field to indicate…..</a:t>
            </a:r>
            <a:endParaRPr lang="en-US" sz="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Transitional </a:t>
            </a:r>
            <a:r>
              <a:rPr lang="en-US" sz="2000" dirty="0"/>
              <a:t>Space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Employee </a:t>
            </a:r>
            <a:r>
              <a:rPr lang="en-US" sz="2000" dirty="0"/>
              <a:t>Name not listed (enter name)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Under </a:t>
            </a:r>
            <a:r>
              <a:rPr lang="en-US" sz="2000" dirty="0"/>
              <a:t>Renovation (indicate if serviced by utilities, HVAC)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2192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Review Points (Cont’d.):</a:t>
            </a:r>
            <a:endParaRPr kumimoji="0" lang="en-US" sz="34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124" name="Picture 4" descr="http://cdn.grid.fotosearch.com/CSP/CSP992/k13205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2986"/>
            <a:ext cx="24193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990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Issues: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700" dirty="0" smtClean="0"/>
              <a:t>Coding </a:t>
            </a:r>
            <a:r>
              <a:rPr lang="en-US" sz="1700" dirty="0"/>
              <a:t>100% Organized Research in all research labs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7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700" dirty="0"/>
              <a:t>Functions of non lab space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7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700" dirty="0"/>
              <a:t>Use Room Comments Field when possible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7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700" dirty="0"/>
              <a:t>Co-PIs – Grants List</a:t>
            </a:r>
          </a:p>
          <a:p>
            <a:pPr marL="342900" indent="-342900"/>
            <a:endParaRPr lang="en-US" sz="17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700" dirty="0"/>
              <a:t>Vacant Space</a:t>
            </a:r>
          </a:p>
          <a:p>
            <a:pPr marL="342900" indent="-342900"/>
            <a:endParaRPr lang="en-US" sz="1700" dirty="0"/>
          </a:p>
          <a:p>
            <a:pPr marL="342900" indent="-342900"/>
            <a:r>
              <a:rPr lang="en-US" sz="1700" dirty="0"/>
              <a:t>	- Labs </a:t>
            </a:r>
            <a:r>
              <a:rPr lang="en-US" sz="1700" dirty="0" smtClean="0"/>
              <a:t>–     </a:t>
            </a:r>
            <a:r>
              <a:rPr lang="en-US" sz="1700" dirty="0"/>
              <a:t>May be functionalized based on the activities performed during the period of use if </a:t>
            </a:r>
            <a:r>
              <a:rPr lang="en-US" sz="1700" dirty="0" smtClean="0"/>
              <a:t>utilized </a:t>
            </a:r>
            <a:r>
              <a:rPr lang="en-US" sz="1700" dirty="0"/>
              <a:t>during the majority of the fiscal </a:t>
            </a:r>
            <a:r>
              <a:rPr lang="en-US" sz="1700" dirty="0" smtClean="0"/>
              <a:t>year.</a:t>
            </a:r>
            <a:endParaRPr lang="en-US" sz="1700" dirty="0"/>
          </a:p>
          <a:p>
            <a:pPr marL="342900" indent="-342900"/>
            <a:r>
              <a:rPr lang="en-US" sz="1700" dirty="0"/>
              <a:t>	- Offices – </a:t>
            </a:r>
            <a:r>
              <a:rPr lang="en-US" sz="1700" dirty="0" smtClean="0"/>
              <a:t> If </a:t>
            </a:r>
            <a:r>
              <a:rPr lang="en-US" sz="1700" dirty="0"/>
              <a:t>an office is unoccupied, use ‘VACANT, OCCUPANT’ in person list for </a:t>
            </a:r>
            <a:r>
              <a:rPr lang="en-US" sz="1700" dirty="0" smtClean="0"/>
              <a:t>        occupant. Use </a:t>
            </a:r>
            <a:r>
              <a:rPr lang="en-US" sz="1700" dirty="0"/>
              <a:t>Comments Field to </a:t>
            </a:r>
            <a:r>
              <a:rPr lang="en-US" sz="1700" dirty="0" smtClean="0"/>
              <a:t>enter </a:t>
            </a:r>
            <a:r>
              <a:rPr lang="en-US" sz="1700" dirty="0"/>
              <a:t>additional comments as </a:t>
            </a:r>
            <a:r>
              <a:rPr lang="en-US" sz="1700" dirty="0" smtClean="0"/>
              <a:t>needed. </a:t>
            </a:r>
          </a:p>
          <a:p>
            <a:pPr marL="342900" indent="-342900"/>
            <a:endParaRPr lang="en-US" sz="17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700" dirty="0"/>
              <a:t>Professional judgment is the key – Consult with Unit Financial Officer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7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700" dirty="0"/>
              <a:t>Space Survey requires Certification and subject to Audit</a:t>
            </a:r>
          </a:p>
        </p:txBody>
      </p:sp>
    </p:spTree>
    <p:extLst>
      <p:ext uri="{BB962C8B-B14F-4D97-AF65-F5344CB8AC3E}">
        <p14:creationId xmlns:p14="http://schemas.microsoft.com/office/powerpoint/2010/main" val="20120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Safe Harbor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information delivered within this presentation was originally published in  April 2020.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information, while accurate at the time, is subject to change.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990600"/>
            <a:ext cx="7467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INSITE Space Survey Module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1600200"/>
            <a:ext cx="7620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Very similar </a:t>
            </a:r>
            <a:r>
              <a:rPr lang="en-US" sz="2000" dirty="0"/>
              <a:t>to last survey: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Station count required for certain use codes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If an office is unoccupied, use ‘</a:t>
            </a:r>
            <a:r>
              <a:rPr lang="en-US" dirty="0"/>
              <a:t>VACANT, OCCUPANT</a:t>
            </a:r>
            <a:r>
              <a:rPr lang="en-US" sz="2000" dirty="0"/>
              <a:t>’ in person list for occupant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PIs required for all grad student office and research lab use codes (use “</a:t>
            </a:r>
            <a:r>
              <a:rPr lang="en-US" dirty="0"/>
              <a:t>PI, UNSPECIFIED</a:t>
            </a:r>
            <a:r>
              <a:rPr lang="en-US" sz="2000" dirty="0"/>
              <a:t>” if PI is not in person list)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Use special “</a:t>
            </a:r>
            <a:r>
              <a:rPr lang="en-US" dirty="0"/>
              <a:t>PI, FOR CORE LABS</a:t>
            </a:r>
            <a:r>
              <a:rPr lang="en-US" sz="2000" dirty="0"/>
              <a:t>” in person list to indicate PI for Core labs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No login required</a:t>
            </a:r>
            <a:r>
              <a:rPr lang="en-US" sz="2000" dirty="0"/>
              <a:t> – but you must use the GT VPN for remote access. For campus access, your computer’s IP address must be in the access list.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You will receive an email with your survey link</a:t>
            </a:r>
            <a:r>
              <a:rPr lang="en-US" sz="2000" dirty="0"/>
              <a:t> – You may forward this to </a:t>
            </a:r>
            <a:r>
              <a:rPr lang="en-US" sz="2000" dirty="0">
                <a:solidFill>
                  <a:schemeClr val="tx2"/>
                </a:solidFill>
              </a:rPr>
              <a:t>others who will assist you with the survey.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The following slides can be used as a reference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2"/>
                </a:solidFill>
              </a:rPr>
              <a:t>while you are filling out your survey.</a:t>
            </a:r>
          </a:p>
        </p:txBody>
      </p:sp>
    </p:spTree>
    <p:extLst>
      <p:ext uri="{BB962C8B-B14F-4D97-AF65-F5344CB8AC3E}">
        <p14:creationId xmlns:p14="http://schemas.microsoft.com/office/powerpoint/2010/main" val="37167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371600"/>
            <a:ext cx="8026400" cy="60198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6200000">
            <a:off x="2476500" y="4476761"/>
            <a:ext cx="3048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04800" y="781114"/>
            <a:ext cx="8229600" cy="49653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Survey List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533646"/>
            <a:ext cx="1828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pencil icon to review and update room for the space survey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907574" y="2197914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949568" y="3200400"/>
            <a:ext cx="193431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2494083" y="5675546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875787">
            <a:off x="2293706" y="1434222"/>
            <a:ext cx="504122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2048629">
            <a:off x="2525210" y="1316482"/>
            <a:ext cx="834216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5400000">
            <a:off x="8801100" y="1430044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5400000">
            <a:off x="7956600" y="1864013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941034" y="1631197"/>
            <a:ext cx="193431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1658779"/>
            <a:ext cx="10668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Quick filter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2800" y="1045226"/>
            <a:ext cx="18288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 email to survey administrators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366" y="863932"/>
            <a:ext cx="1981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Excel spreadsheet of survey list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1354198"/>
            <a:ext cx="10668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Floor plans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107013"/>
            <a:ext cx="7239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counts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16" y="3119735"/>
            <a:ext cx="9220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list filters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4800" y="5437680"/>
            <a:ext cx="152928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checkboxes to update multiple rooms at a time with the same data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295400"/>
            <a:ext cx="94956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to expand main display</a:t>
            </a:r>
          </a:p>
        </p:txBody>
      </p:sp>
    </p:spTree>
    <p:extLst>
      <p:ext uri="{BB962C8B-B14F-4D97-AF65-F5344CB8AC3E}">
        <p14:creationId xmlns:p14="http://schemas.microsoft.com/office/powerpoint/2010/main" val="42475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36234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+mn-lt"/>
              </a:rPr>
              <a:t>Individual Room Display</a:t>
            </a:r>
            <a:endParaRPr lang="en-US" sz="3200" cap="none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03" y="2135661"/>
            <a:ext cx="8155355" cy="4633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53974" y="2415570"/>
            <a:ext cx="201382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to view floor plan with this room highlighted in blue. </a:t>
            </a:r>
            <a:r>
              <a:rPr lang="en-US" sz="1000" i="1" u="sng" dirty="0">
                <a:solidFill>
                  <a:srgbClr val="FF0000"/>
                </a:solidFill>
                <a:latin typeface="Verdana" pitchFamily="34" charset="0"/>
              </a:rPr>
              <a:t>* NOTE </a:t>
            </a:r>
            <a:r>
              <a:rPr lang="en-US" sz="1000" i="1" dirty="0">
                <a:solidFill>
                  <a:srgbClr val="FF0000"/>
                </a:solidFill>
                <a:latin typeface="Verdana" pitchFamily="34" charset="0"/>
              </a:rPr>
              <a:t>– If the floor plan has changed, contact John Holcombe for assistance.</a:t>
            </a:r>
          </a:p>
        </p:txBody>
      </p:sp>
      <p:sp>
        <p:nvSpPr>
          <p:cNvPr id="22" name="Left Arrow 21"/>
          <p:cNvSpPr/>
          <p:nvPr/>
        </p:nvSpPr>
        <p:spPr>
          <a:xfrm rot="1094409">
            <a:off x="4607885" y="3467939"/>
            <a:ext cx="1186824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219200" y="1650831"/>
            <a:ext cx="228600" cy="8662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own Arrow 32"/>
          <p:cNvSpPr/>
          <p:nvPr/>
        </p:nvSpPr>
        <p:spPr>
          <a:xfrm>
            <a:off x="3352800" y="2445600"/>
            <a:ext cx="304800" cy="3313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4499704" y="2443141"/>
            <a:ext cx="304800" cy="3313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Arrow 29"/>
          <p:cNvSpPr/>
          <p:nvPr/>
        </p:nvSpPr>
        <p:spPr>
          <a:xfrm>
            <a:off x="6781800" y="2732157"/>
            <a:ext cx="277091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914400" y="2487028"/>
            <a:ext cx="193431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>
            <a:off x="2286000" y="2443141"/>
            <a:ext cx="304800" cy="3313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>
            <a:off x="1447800" y="2443141"/>
            <a:ext cx="304800" cy="3313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9968" y="1093361"/>
            <a:ext cx="10668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on name (or select under Tools) to return to Survey List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3577218"/>
            <a:ext cx="17526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Tabs for different groups of information regarding this room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911826" y="3831134"/>
            <a:ext cx="193431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2333400"/>
            <a:ext cx="94956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to expand main display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759868"/>
            <a:ext cx="94956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Original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1465556"/>
            <a:ext cx="1524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to save, but </a:t>
            </a:r>
            <a:r>
              <a:rPr lang="en-US" sz="1000" i="1" u="sng" dirty="0">
                <a:latin typeface="Verdana" pitchFamily="34" charset="0"/>
              </a:rPr>
              <a:t>NOT</a:t>
            </a:r>
            <a:r>
              <a:rPr lang="en-US" sz="1000" i="1" dirty="0">
                <a:latin typeface="Verdana" pitchFamily="34" charset="0"/>
              </a:rPr>
              <a:t> submit space (You still want to review or make additional changes later)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463425"/>
            <a:ext cx="1524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to save </a:t>
            </a:r>
            <a:r>
              <a:rPr lang="en-US" sz="1000" i="1" u="sng" dirty="0">
                <a:latin typeface="Verdana" pitchFamily="34" charset="0"/>
              </a:rPr>
              <a:t>AND</a:t>
            </a:r>
            <a:r>
              <a:rPr lang="en-US" sz="1000" i="1" dirty="0">
                <a:latin typeface="Verdana" pitchFamily="34" charset="0"/>
              </a:rPr>
              <a:t> submit space; then moves to next room</a:t>
            </a:r>
          </a:p>
          <a:p>
            <a:pPr algn="ctr"/>
            <a:r>
              <a:rPr lang="en-US" sz="1000" i="1" dirty="0">
                <a:latin typeface="Verdana" pitchFamily="34" charset="0"/>
              </a:rPr>
              <a:t>(This means you are finished updating this space)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16800" y="1304361"/>
            <a:ext cx="13788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Move to next or previous room. Use these </a:t>
            </a:r>
            <a:r>
              <a:rPr lang="en-US" sz="1000" i="1" u="sng" dirty="0">
                <a:latin typeface="Verdana" pitchFamily="34" charset="0"/>
              </a:rPr>
              <a:t>AFTER</a:t>
            </a:r>
            <a:r>
              <a:rPr lang="en-US" sz="1000" i="1" dirty="0">
                <a:latin typeface="Verdana" pitchFamily="34" charset="0"/>
              </a:rPr>
              <a:t> saving any changes for the current room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4321612" y="1959412"/>
            <a:ext cx="195975" cy="25908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Left Arrow 27"/>
          <p:cNvSpPr/>
          <p:nvPr/>
        </p:nvSpPr>
        <p:spPr>
          <a:xfrm rot="2395325">
            <a:off x="3876022" y="5692084"/>
            <a:ext cx="759193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Left Arrow 28"/>
          <p:cNvSpPr/>
          <p:nvPr/>
        </p:nvSpPr>
        <p:spPr>
          <a:xfrm rot="7502861">
            <a:off x="5518259" y="5702558"/>
            <a:ext cx="63572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79852" y="5943600"/>
            <a:ext cx="14875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“GT” Help buttons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81800" y="1474434"/>
            <a:ext cx="1524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NOTE: You can still update rooms even after you have submitted them</a:t>
            </a:r>
          </a:p>
        </p:txBody>
      </p:sp>
    </p:spTree>
    <p:extLst>
      <p:ext uri="{BB962C8B-B14F-4D97-AF65-F5344CB8AC3E}">
        <p14:creationId xmlns:p14="http://schemas.microsoft.com/office/powerpoint/2010/main" val="26726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03" y="1676400"/>
            <a:ext cx="8155355" cy="4633725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996969" y="2969739"/>
            <a:ext cx="193431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57200" y="838200"/>
            <a:ext cx="8229600" cy="7921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Individual Room Display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900" dirty="0">
                <a:latin typeface="+mn-lt"/>
              </a:rPr>
              <a:t>Room Info Tab</a:t>
            </a:r>
          </a:p>
        </p:txBody>
      </p:sp>
      <p:sp>
        <p:nvSpPr>
          <p:cNvPr id="38" name="Left Arrow 37"/>
          <p:cNvSpPr/>
          <p:nvPr/>
        </p:nvSpPr>
        <p:spPr>
          <a:xfrm rot="9249317">
            <a:off x="1736976" y="4946815"/>
            <a:ext cx="1308752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38200" y="5181600"/>
            <a:ext cx="17526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If room does not belong to your organization, indicate here and click</a:t>
            </a:r>
          </a:p>
          <a:p>
            <a:pPr algn="ctr"/>
            <a:r>
              <a:rPr lang="en-US" sz="1000" i="1" dirty="0">
                <a:latin typeface="Verdana" pitchFamily="34" charset="0"/>
              </a:rPr>
              <a:t>“Reassign Survey Record”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48974" y="4037246"/>
            <a:ext cx="330922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Enter seat or workstation count for classrooms, conference rooms, labs, offices, etc.</a:t>
            </a:r>
          </a:p>
        </p:txBody>
      </p:sp>
      <p:sp>
        <p:nvSpPr>
          <p:cNvPr id="43" name="Left Arrow 42"/>
          <p:cNvSpPr/>
          <p:nvPr/>
        </p:nvSpPr>
        <p:spPr>
          <a:xfrm>
            <a:off x="4876800" y="4087253"/>
            <a:ext cx="277091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52055" y="3611856"/>
            <a:ext cx="401074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Use “Room Comments” to clarify room type or to indicate situations such as vacant spaces under renovation.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2661182"/>
            <a:ext cx="104628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Confirm Room number and organization assignment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549768" y="3133754"/>
            <a:ext cx="277091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08956" y="2811427"/>
            <a:ext cx="1828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“New Use Assignment” Box and select from Use List to change room type</a:t>
            </a:r>
            <a:endParaRPr lang="en-US" sz="1000" b="1" i="1" dirty="0">
              <a:latin typeface="Verdana" pitchFamily="34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4142509" y="3124200"/>
            <a:ext cx="277091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5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96260"/>
            <a:ext cx="8162439" cy="4934565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457200" y="838200"/>
            <a:ext cx="8229600" cy="7921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Individual Room Display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900" dirty="0">
                <a:latin typeface="+mn-lt"/>
              </a:rPr>
              <a:t>Function Info Tab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0839" y="5347231"/>
            <a:ext cx="1219200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u="sng" dirty="0">
                <a:latin typeface="Verdana" pitchFamily="34" charset="0"/>
              </a:rPr>
              <a:t>* NOTE</a:t>
            </a:r>
            <a:r>
              <a:rPr lang="en-US" sz="1000" i="1" dirty="0">
                <a:latin typeface="Verdana" pitchFamily="34" charset="0"/>
              </a:rPr>
              <a:t> – Function(s) required for all lab and lab service rooms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4818356"/>
            <a:ext cx="269817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i="1" u="sng" dirty="0">
                <a:latin typeface="Verdana" pitchFamily="34" charset="0"/>
              </a:rPr>
              <a:t>* NOTE</a:t>
            </a:r>
            <a:r>
              <a:rPr lang="en-US" sz="1000" i="1" dirty="0">
                <a:latin typeface="Verdana" pitchFamily="34" charset="0"/>
              </a:rPr>
              <a:t> – Function comments required for all rooms functionalized as “OTH”</a:t>
            </a:r>
          </a:p>
        </p:txBody>
      </p:sp>
      <p:sp>
        <p:nvSpPr>
          <p:cNvPr id="16" name="Up Arrow 15"/>
          <p:cNvSpPr/>
          <p:nvPr/>
        </p:nvSpPr>
        <p:spPr>
          <a:xfrm rot="15819600" flipH="1">
            <a:off x="4771539" y="2095665"/>
            <a:ext cx="228600" cy="243208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28839" y="2790333"/>
            <a:ext cx="24384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“Function Change” Box, select from Function List, and click &gt;&gt; or &lt;&lt; to add or remove room function(s) – Update percentages as needed</a:t>
            </a:r>
          </a:p>
        </p:txBody>
      </p:sp>
    </p:spTree>
    <p:extLst>
      <p:ext uri="{BB962C8B-B14F-4D97-AF65-F5344CB8AC3E}">
        <p14:creationId xmlns:p14="http://schemas.microsoft.com/office/powerpoint/2010/main" val="31896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5" y="1676400"/>
            <a:ext cx="8161827" cy="4934196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457200" y="838200"/>
            <a:ext cx="8229600" cy="7921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Individual Room Display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900" dirty="0">
                <a:latin typeface="+mn-lt"/>
              </a:rPr>
              <a:t>Occupancy Info 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6038" y="5245707"/>
            <a:ext cx="1438761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u="sng" dirty="0">
                <a:latin typeface="Verdana" pitchFamily="34" charset="0"/>
              </a:rPr>
              <a:t>* NOTE</a:t>
            </a:r>
            <a:r>
              <a:rPr lang="en-US" sz="1000" i="1" dirty="0">
                <a:latin typeface="Verdana" pitchFamily="34" charset="0"/>
              </a:rPr>
              <a:t> – Occupant name(s) required for all Faculty, Staff, &amp; Post-doc Offices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3867" y="3303234"/>
            <a:ext cx="202387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GT Department specification for occupant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5905267" y="3303234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0286806">
            <a:off x="3635738" y="3191403"/>
            <a:ext cx="1914812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57339" y="2568714"/>
            <a:ext cx="31623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“Occupancy Change” Box, select from Person List, and click &gt;&gt; or &lt;&lt; buttons to add or remove occupant names(s) – Update percentages as needed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1054" y="5167666"/>
            <a:ext cx="287584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i="1" u="sng" dirty="0">
                <a:latin typeface="Verdana" pitchFamily="34" charset="0"/>
              </a:rPr>
              <a:t>* NOTE</a:t>
            </a:r>
            <a:r>
              <a:rPr lang="en-US" sz="1000" i="1" dirty="0">
                <a:latin typeface="Verdana" pitchFamily="34" charset="0"/>
              </a:rPr>
              <a:t> – If you can’t find the occupant in the person list, specify details here</a:t>
            </a:r>
          </a:p>
        </p:txBody>
      </p:sp>
    </p:spTree>
    <p:extLst>
      <p:ext uri="{BB962C8B-B14F-4D97-AF65-F5344CB8AC3E}">
        <p14:creationId xmlns:p14="http://schemas.microsoft.com/office/powerpoint/2010/main" val="27059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96260"/>
            <a:ext cx="8162438" cy="4934564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457200" y="838200"/>
            <a:ext cx="8229600" cy="7921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Individual Room Display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900" dirty="0">
                <a:latin typeface="+mn-lt"/>
              </a:rPr>
              <a:t>PI Info Tab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3200" y="5270644"/>
            <a:ext cx="13716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u="sng" dirty="0">
                <a:latin typeface="Verdana" pitchFamily="34" charset="0"/>
              </a:rPr>
              <a:t>* NOTE</a:t>
            </a:r>
            <a:r>
              <a:rPr lang="en-US" sz="1000" i="1" dirty="0">
                <a:latin typeface="Verdana" pitchFamily="34" charset="0"/>
              </a:rPr>
              <a:t> – PI Name(s) required for all labs and lab service rooms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4200" y="3407320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GT Department specification for PI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6705600" y="3407320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0286806">
            <a:off x="3282952" y="3190027"/>
            <a:ext cx="1914812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04553" y="2760956"/>
            <a:ext cx="28575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“PI Change” Box, select from Person List, and click &gt;&gt; or &lt;&lt; buttons to add or remove PI names(s)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8810" y="5203178"/>
            <a:ext cx="2746902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i="1" u="sng" dirty="0">
                <a:latin typeface="Verdana" pitchFamily="34" charset="0"/>
              </a:rPr>
              <a:t>* NOTE</a:t>
            </a:r>
            <a:r>
              <a:rPr lang="en-US" sz="1000" i="1" dirty="0">
                <a:latin typeface="Verdana" pitchFamily="34" charset="0"/>
              </a:rPr>
              <a:t> – If you can’t find the PI in the person list, specify details here</a:t>
            </a:r>
          </a:p>
        </p:txBody>
      </p:sp>
    </p:spTree>
    <p:extLst>
      <p:ext uri="{BB962C8B-B14F-4D97-AF65-F5344CB8AC3E}">
        <p14:creationId xmlns:p14="http://schemas.microsoft.com/office/powerpoint/2010/main" val="42513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162436" cy="4905036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457200" y="838200"/>
            <a:ext cx="8229600" cy="7921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Individual Room Display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900" dirty="0">
                <a:latin typeface="+mn-lt"/>
              </a:rPr>
              <a:t>Grant Info Tab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5293063"/>
            <a:ext cx="19812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u="sng" dirty="0">
                <a:latin typeface="Verdana" pitchFamily="34" charset="0"/>
              </a:rPr>
              <a:t>* NOTE</a:t>
            </a:r>
            <a:r>
              <a:rPr lang="en-US" sz="1000" i="1" dirty="0">
                <a:latin typeface="Verdana" pitchFamily="34" charset="0"/>
              </a:rPr>
              <a:t> – Grant(s) required for any lab or lab service rooms functionalized as Organized Research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4128918"/>
            <a:ext cx="19812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u="sng" dirty="0">
                <a:latin typeface="Verdana" pitchFamily="34" charset="0"/>
              </a:rPr>
              <a:t>* NOTE</a:t>
            </a:r>
            <a:r>
              <a:rPr lang="en-US" sz="1000" i="1" dirty="0">
                <a:latin typeface="Verdana" pitchFamily="34" charset="0"/>
              </a:rPr>
              <a:t> – Grants are listed by employee name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3350563"/>
            <a:ext cx="1447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GT department specification for grant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7162800" y="3350563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0286806">
            <a:off x="3434144" y="3149419"/>
            <a:ext cx="2131982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71708" y="2722602"/>
            <a:ext cx="28575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“Grant Change” Box, select from Grants List, and click &gt;&gt; or &gt;&gt; buttons to add or remove grant(s)</a:t>
            </a:r>
          </a:p>
        </p:txBody>
      </p:sp>
    </p:spTree>
    <p:extLst>
      <p:ext uri="{BB962C8B-B14F-4D97-AF65-F5344CB8AC3E}">
        <p14:creationId xmlns:p14="http://schemas.microsoft.com/office/powerpoint/2010/main" val="773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33964"/>
            <a:ext cx="8162436" cy="4905036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457200" y="838200"/>
            <a:ext cx="8229600" cy="7921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After making changes to a room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900" dirty="0">
                <a:latin typeface="+mn-lt"/>
              </a:rPr>
              <a:t>Update or Submit?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955432" y="1776670"/>
            <a:ext cx="228600" cy="8662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2819400" y="2571439"/>
            <a:ext cx="304800" cy="3313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3966304" y="2568980"/>
            <a:ext cx="304800" cy="3313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1066800"/>
            <a:ext cx="10668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on name (or select under Tools) to return to Survey List </a:t>
            </a:r>
            <a:r>
              <a:rPr lang="en-US" sz="1000" i="1" u="sng" dirty="0">
                <a:latin typeface="Verdana" pitchFamily="34" charset="0"/>
              </a:rPr>
              <a:t>AFTER</a:t>
            </a:r>
            <a:r>
              <a:rPr lang="en-US" sz="1000" i="1" dirty="0">
                <a:latin typeface="Verdana" pitchFamily="34" charset="0"/>
              </a:rPr>
              <a:t> saving any changes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1582444"/>
            <a:ext cx="1524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to save, but </a:t>
            </a:r>
            <a:r>
              <a:rPr lang="en-US" sz="1000" i="1" u="sng" dirty="0">
                <a:latin typeface="Verdana" pitchFamily="34" charset="0"/>
              </a:rPr>
              <a:t>NOT</a:t>
            </a:r>
            <a:r>
              <a:rPr lang="en-US" sz="1000" i="1" dirty="0">
                <a:latin typeface="Verdana" pitchFamily="34" charset="0"/>
              </a:rPr>
              <a:t> submit space (You still want to review or make additional changes later)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57600" y="1589264"/>
            <a:ext cx="1524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to save </a:t>
            </a:r>
            <a:r>
              <a:rPr lang="en-US" sz="1000" i="1" u="sng" dirty="0">
                <a:latin typeface="Verdana" pitchFamily="34" charset="0"/>
              </a:rPr>
              <a:t>AND</a:t>
            </a:r>
            <a:r>
              <a:rPr lang="en-US" sz="1000" i="1" dirty="0">
                <a:latin typeface="Verdana" pitchFamily="34" charset="0"/>
              </a:rPr>
              <a:t> submit space; then moves to next room</a:t>
            </a:r>
          </a:p>
          <a:p>
            <a:pPr algn="ctr"/>
            <a:r>
              <a:rPr lang="en-US" sz="1000" i="1" dirty="0">
                <a:latin typeface="Verdana" pitchFamily="34" charset="0"/>
              </a:rPr>
              <a:t>(This means you are finished updating this space)</a:t>
            </a:r>
          </a:p>
        </p:txBody>
      </p:sp>
      <p:sp>
        <p:nvSpPr>
          <p:cNvPr id="23" name="Up Arrow 22"/>
          <p:cNvSpPr/>
          <p:nvPr/>
        </p:nvSpPr>
        <p:spPr>
          <a:xfrm flipH="1">
            <a:off x="952500" y="3151566"/>
            <a:ext cx="2286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 flipH="1">
            <a:off x="1900195" y="3151566"/>
            <a:ext cx="2286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55956" y="3402449"/>
            <a:ext cx="13788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Move to next or previous room. Use these </a:t>
            </a:r>
            <a:r>
              <a:rPr lang="en-US" sz="1000" i="1" u="sng" dirty="0">
                <a:latin typeface="Verdana" pitchFamily="34" charset="0"/>
              </a:rPr>
              <a:t>AFTER</a:t>
            </a:r>
            <a:r>
              <a:rPr lang="en-US" sz="1000" i="1" dirty="0">
                <a:latin typeface="Verdana" pitchFamily="34" charset="0"/>
              </a:rPr>
              <a:t> saving any changes for the current room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9800" y="1600200"/>
            <a:ext cx="1524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NOTE: You can still update rooms even after you have submitted them</a:t>
            </a:r>
          </a:p>
        </p:txBody>
      </p:sp>
    </p:spTree>
    <p:extLst>
      <p:ext uri="{BB962C8B-B14F-4D97-AF65-F5344CB8AC3E}">
        <p14:creationId xmlns:p14="http://schemas.microsoft.com/office/powerpoint/2010/main" val="30579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1" y="1676400"/>
            <a:ext cx="8162434" cy="4905036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457200" y="838200"/>
            <a:ext cx="8229600" cy="7921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Advanced Usage - Multiple Room Update</a:t>
            </a:r>
            <a:r>
              <a:rPr lang="en-US" sz="3900" dirty="0">
                <a:latin typeface="+mn-lt"/>
              </a:rPr>
              <a:t/>
            </a:r>
            <a:br>
              <a:rPr lang="en-US" sz="3900" dirty="0">
                <a:latin typeface="+mn-lt"/>
              </a:rPr>
            </a:br>
            <a:r>
              <a:rPr lang="en-US" sz="2900" dirty="0">
                <a:latin typeface="+mn-lt"/>
              </a:rPr>
              <a:t>Select Rooms to Update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300" y="2819400"/>
            <a:ext cx="2209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First, use any combination of filters to reduce list, then select all rooms needing the same updates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438400" y="3159463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8586171">
            <a:off x="91846" y="5395757"/>
            <a:ext cx="909444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5734110"/>
            <a:ext cx="16764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Then click “Update Selected Spaces”</a:t>
            </a:r>
          </a:p>
        </p:txBody>
      </p:sp>
    </p:spTree>
    <p:extLst>
      <p:ext uri="{BB962C8B-B14F-4D97-AF65-F5344CB8AC3E}">
        <p14:creationId xmlns:p14="http://schemas.microsoft.com/office/powerpoint/2010/main" val="22050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219200" y="2590800"/>
            <a:ext cx="67056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85800" y="2819400"/>
            <a:ext cx="8229600" cy="3124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>
                <a:solidFill>
                  <a:schemeClr val="tx2"/>
                </a:solidFill>
              </a:rPr>
              <a:t>1) Process of functionalizing assignable square footage in accordance with 2 CFR Part 200 classifications</a:t>
            </a:r>
          </a:p>
          <a:p>
            <a:pPr algn="ctr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tx2"/>
                </a:solidFill>
              </a:rPr>
              <a:t>2) To ensure Federal Tax code compliance for non-qualifying Tax-Exempt purposes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Space Survey?</a:t>
            </a:r>
          </a:p>
        </p:txBody>
      </p:sp>
    </p:spTree>
    <p:extLst>
      <p:ext uri="{BB962C8B-B14F-4D97-AF65-F5344CB8AC3E}">
        <p14:creationId xmlns:p14="http://schemas.microsoft.com/office/powerpoint/2010/main" val="15454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420903" cy="4905036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457200" y="838200"/>
            <a:ext cx="8229600" cy="7921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Advanced Usage - Multiple Room Update</a:t>
            </a:r>
            <a:r>
              <a:rPr lang="en-US" sz="3900" dirty="0">
                <a:latin typeface="+mn-lt"/>
              </a:rPr>
              <a:t/>
            </a:r>
            <a:br>
              <a:rPr lang="en-US" sz="3900" dirty="0">
                <a:latin typeface="+mn-lt"/>
              </a:rPr>
            </a:br>
            <a:r>
              <a:rPr lang="en-US" sz="2900" dirty="0">
                <a:latin typeface="+mn-lt"/>
              </a:rPr>
              <a:t>Specify Fields to Update for the Selected Rooms</a:t>
            </a:r>
          </a:p>
        </p:txBody>
      </p:sp>
      <p:sp>
        <p:nvSpPr>
          <p:cNvPr id="11" name="Up Arrow 10"/>
          <p:cNvSpPr/>
          <p:nvPr/>
        </p:nvSpPr>
        <p:spPr>
          <a:xfrm rot="14373690" flipH="1">
            <a:off x="5278556" y="1700445"/>
            <a:ext cx="228600" cy="1371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7872" y="1864062"/>
            <a:ext cx="21336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Select items to change</a:t>
            </a:r>
          </a:p>
        </p:txBody>
      </p:sp>
      <p:sp>
        <p:nvSpPr>
          <p:cNvPr id="13" name="Up Arrow 12"/>
          <p:cNvSpPr/>
          <p:nvPr/>
        </p:nvSpPr>
        <p:spPr>
          <a:xfrm rot="14373690" flipH="1">
            <a:off x="4324474" y="3096761"/>
            <a:ext cx="228600" cy="4272201"/>
          </a:xfrm>
          <a:prstGeom prst="upArrow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3872" y="3729318"/>
            <a:ext cx="2133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Then complete fields as appropriate and when finished, click “Update Selected Records”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9472" y="2512027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Use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42934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1" y="1810045"/>
            <a:ext cx="8162434" cy="4637746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457200" y="838200"/>
            <a:ext cx="8229600" cy="79216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More Advanced Usage </a:t>
            </a:r>
            <a:r>
              <a:rPr lang="en-US" sz="3900" dirty="0">
                <a:latin typeface="+mn-lt"/>
              </a:rPr>
              <a:t/>
            </a:r>
            <a:br>
              <a:rPr lang="en-US" sz="3900" dirty="0">
                <a:latin typeface="+mn-lt"/>
              </a:rPr>
            </a:br>
            <a:r>
              <a:rPr lang="en-US" sz="3200" dirty="0"/>
              <a:t>Copy Values from this Record…</a:t>
            </a:r>
            <a:endParaRPr lang="en-US" sz="2900" dirty="0"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4334522" y="2335566"/>
            <a:ext cx="1295400" cy="381000"/>
          </a:xfrm>
          <a:prstGeom prst="ellipse">
            <a:avLst/>
          </a:prstGeom>
          <a:noFill/>
          <a:ln w="63500">
            <a:solidFill>
              <a:srgbClr val="070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97" y="1793516"/>
            <a:ext cx="7420903" cy="4670803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457200" y="838200"/>
            <a:ext cx="8229600" cy="7921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More Advanced Usage</a:t>
            </a:r>
            <a:r>
              <a:rPr lang="en-US" sz="3900" dirty="0">
                <a:latin typeface="+mn-lt"/>
              </a:rPr>
              <a:t/>
            </a:r>
            <a:br>
              <a:rPr lang="en-US" sz="3900" dirty="0">
                <a:latin typeface="+mn-lt"/>
              </a:rPr>
            </a:br>
            <a:r>
              <a:rPr lang="en-US" sz="2900" dirty="0">
                <a:latin typeface="+mn-lt"/>
              </a:rPr>
              <a:t>Copy values into selected rooms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82" y="2743200"/>
            <a:ext cx="10631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Select items to copy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83" y="4495800"/>
            <a:ext cx="1066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Use check boxes to select rooms to receive copied items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84" y="3352800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Use filters to narrow list of rooms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123770" y="2828955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1143000" y="3505200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1133959" y="4800600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83" y="5679488"/>
            <a:ext cx="106310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itchFamily="34" charset="0"/>
              </a:rPr>
              <a:t>Click “Copy Values” when ready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123771" y="5833242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1676400"/>
            <a:ext cx="7721600" cy="5791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732504" y="762000"/>
            <a:ext cx="7696200" cy="86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Survey List</a:t>
            </a: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sz="2700" cap="none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After updating spaces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795" y="4361156"/>
            <a:ext cx="1828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 “check mark” icon indicates updates have been made, but not submitted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2700" y="5229000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highlighted in yellow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3541" y="2449444"/>
            <a:ext cx="11430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counts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636700" y="5302338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1986450" y="2452800"/>
            <a:ext cx="277091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8154" y="5903400"/>
            <a:ext cx="1828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“thumbs up” icon indicates record has been submitted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300441" y="4587668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300400" y="6043015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7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752600"/>
            <a:ext cx="7721600" cy="5791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735366" y="767349"/>
            <a:ext cx="7696200" cy="86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Survey List</a:t>
            </a:r>
            <a:br>
              <a:rPr lang="en-US" sz="3600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</a:br>
            <a:r>
              <a:rPr lang="en-US" sz="2700" cap="none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Submitting Multiple Spaces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4400" y="3069578"/>
            <a:ext cx="18288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checkboxes to select spaces to submit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3164853" y="3152864"/>
            <a:ext cx="277091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1396880" y="3152864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 flipH="1">
            <a:off x="1801429" y="4593600"/>
            <a:ext cx="2286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2667000"/>
            <a:ext cx="13462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checkboxes and filters as needed to display records that you are ready to submit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4898400"/>
            <a:ext cx="185025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here after selecting spaces to submit…</a:t>
            </a:r>
          </a:p>
        </p:txBody>
      </p:sp>
    </p:spTree>
    <p:extLst>
      <p:ext uri="{BB962C8B-B14F-4D97-AF65-F5344CB8AC3E}">
        <p14:creationId xmlns:p14="http://schemas.microsoft.com/office/powerpoint/2010/main" val="37504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752600"/>
            <a:ext cx="7721600" cy="5791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735366" y="762000"/>
            <a:ext cx="7696200" cy="86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Survey List</a:t>
            </a:r>
            <a:br>
              <a:rPr lang="en-US" sz="3600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</a:br>
            <a:r>
              <a:rPr lang="en-US" sz="2700" dirty="0">
                <a:latin typeface="+mn-lt"/>
                <a:cs typeface="Arial" pitchFamily="34" charset="0"/>
              </a:rPr>
              <a:t>After S</a:t>
            </a:r>
            <a:r>
              <a:rPr lang="en-US" sz="2700" cap="none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ubmitting Multiple Spaces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181600"/>
            <a:ext cx="1828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“thumbs up” icons mean room updates are complete and have been submitted.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43367"/>
            <a:ext cx="1219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Submitted count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221700" y="2536200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676400"/>
            <a:ext cx="7721600" cy="5791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735366" y="762000"/>
            <a:ext cx="7696200" cy="86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Survey List</a:t>
            </a:r>
            <a:br>
              <a:rPr lang="en-US" sz="3600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</a:br>
            <a:r>
              <a:rPr lang="en-US" sz="2700" cap="none" dirty="0"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Goal – All Rooms Submitted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8000" y="2308180"/>
            <a:ext cx="12954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rooms are submitted!</a:t>
            </a:r>
          </a:p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are done.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2097600" y="2472655"/>
            <a:ext cx="277091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1905000" y="5254798"/>
            <a:ext cx="228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944722"/>
            <a:ext cx="16764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“thumbs up” icons mean room updates are complete and have been submitted.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31865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is this data important?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9760"/>
          <a:stretch/>
        </p:blipFill>
        <p:spPr>
          <a:xfrm>
            <a:off x="266731" y="2438400"/>
            <a:ext cx="8610538" cy="39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41394" y="10668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sz="4800" b="1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711" y="1748901"/>
            <a:ext cx="838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/>
              <a:t>		</a:t>
            </a:r>
          </a:p>
          <a:p>
            <a:pPr marL="342900" indent="-342900"/>
            <a:r>
              <a:rPr lang="en-US" sz="3200" dirty="0"/>
              <a:t>	 			        		</a:t>
            </a:r>
            <a:r>
              <a:rPr lang="en-US" sz="2000" u="sng" dirty="0"/>
              <a:t>Key Contact</a:t>
            </a:r>
            <a:endParaRPr lang="en-US" sz="3200" u="sng" dirty="0"/>
          </a:p>
          <a:p>
            <a:pPr marL="342900" indent="-342900"/>
            <a:endParaRPr lang="en-US" sz="1200" dirty="0"/>
          </a:p>
          <a:p>
            <a:pPr marL="342900" indent="-342900"/>
            <a:r>
              <a:rPr lang="en-US" sz="2000" dirty="0"/>
              <a:t>     	Floor Plans			John Holcombe /</a:t>
            </a:r>
          </a:p>
          <a:p>
            <a:pPr marL="342900" indent="-342900"/>
            <a:r>
              <a:rPr lang="en-US" sz="2000" dirty="0"/>
              <a:t>		Room Numbers			Svetlana Soroka</a:t>
            </a:r>
          </a:p>
          <a:p>
            <a:pPr marL="342900" indent="-342900"/>
            <a:r>
              <a:rPr lang="en-US" sz="2000" dirty="0"/>
              <a:t>		Room Organization Assignment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000" dirty="0"/>
              <a:t>		Function Definitions		Christina Phillips</a:t>
            </a:r>
          </a:p>
          <a:p>
            <a:pPr marL="342900" indent="-342900"/>
            <a:r>
              <a:rPr lang="en-US" sz="2000" dirty="0"/>
              <a:t>		Space Survey Requirements	      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000" dirty="0"/>
              <a:t>		Funding of research 		Unit Financial Officer</a:t>
            </a:r>
          </a:p>
          <a:p>
            <a:pPr marL="342900" indent="-342900"/>
            <a:r>
              <a:rPr lang="en-US" sz="2000" dirty="0"/>
              <a:t>		performed in Lab</a:t>
            </a:r>
            <a:endParaRPr lang="en-US" sz="3200" dirty="0"/>
          </a:p>
          <a:p>
            <a:pPr marL="342900" indent="-342900"/>
            <a:endParaRPr lang="en-US" sz="2000" dirty="0"/>
          </a:p>
          <a:p>
            <a:pPr marL="342900" indent="-342900"/>
            <a:r>
              <a:rPr lang="en-US" sz="2000" dirty="0"/>
              <a:t>Slides posted at grants.gatech.edu &gt;Policies and Procedures&gt; </a:t>
            </a:r>
          </a:p>
          <a:p>
            <a:pPr marL="342900" indent="-342900"/>
            <a:r>
              <a:rPr lang="en-US" sz="2000" dirty="0"/>
              <a:t>			Manuals and Notices&gt; G&amp;C Manuals</a:t>
            </a:r>
          </a:p>
          <a:p>
            <a:pPr marL="342900" indent="-3429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37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04800" y="2133600"/>
            <a:ext cx="79248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>
                <a:solidFill>
                  <a:schemeClr val="tx2"/>
                </a:solidFill>
              </a:rPr>
              <a:t>Documentation in support of F&amp;A proposal</a:t>
            </a: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</a:rPr>
              <a:t>FY20 is the base year for the FY22 F&amp;A rate proposal to the Office of Naval Research (ONR)</a:t>
            </a:r>
          </a:p>
          <a:p>
            <a:pP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u="sng" dirty="0">
                <a:solidFill>
                  <a:schemeClr val="tx2"/>
                </a:solidFill>
              </a:rPr>
              <a:t>Identify research performed in buildings</a:t>
            </a: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</a:rPr>
              <a:t>Scientific research performed in tax exempt bond financed buildings must meet IRS requirements for Safe Harbors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a Space Survey?</a:t>
            </a:r>
          </a:p>
        </p:txBody>
      </p:sp>
    </p:spTree>
    <p:extLst>
      <p:ext uri="{BB962C8B-B14F-4D97-AF65-F5344CB8AC3E}">
        <p14:creationId xmlns:p14="http://schemas.microsoft.com/office/powerpoint/2010/main" val="36687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8200" y="1188951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eorgia" pitchFamily="18" charset="0"/>
              </a:rPr>
              <a:t>                    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1828800"/>
            <a:ext cx="731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>
                <a:cs typeface="Arial" pitchFamily="34" charset="0"/>
              </a:rPr>
              <a:t>Space Survey Training                             	April 22 &amp; 23</a:t>
            </a:r>
          </a:p>
          <a:p>
            <a:endParaRPr lang="en-US" sz="2000" dirty="0">
              <a:cs typeface="Arial" pitchFamily="34" charset="0"/>
            </a:endParaRPr>
          </a:p>
          <a:p>
            <a:r>
              <a:rPr lang="en-US" sz="2000" dirty="0">
                <a:cs typeface="Arial" pitchFamily="34" charset="0"/>
              </a:rPr>
              <a:t>Departments Complete Survey	              	July 31</a:t>
            </a:r>
          </a:p>
          <a:p>
            <a:endParaRPr lang="en-US" sz="2000" dirty="0">
              <a:cs typeface="Arial" pitchFamily="34" charset="0"/>
            </a:endParaRPr>
          </a:p>
          <a:p>
            <a:r>
              <a:rPr lang="en-US" sz="2000" dirty="0">
                <a:cs typeface="Arial" pitchFamily="34" charset="0"/>
              </a:rPr>
              <a:t>Quality Review by CPSM and G&amp;C          	August 31</a:t>
            </a:r>
          </a:p>
          <a:p>
            <a:endParaRPr lang="en-US" sz="2000" dirty="0">
              <a:cs typeface="Arial" pitchFamily="34" charset="0"/>
            </a:endParaRPr>
          </a:p>
          <a:p>
            <a:r>
              <a:rPr lang="en-US" sz="2000" dirty="0">
                <a:cs typeface="Arial" pitchFamily="34" charset="0"/>
              </a:rPr>
              <a:t>Surveyor Corrections Due		             September 30</a:t>
            </a:r>
          </a:p>
          <a:p>
            <a:endParaRPr lang="en-US" sz="2000" dirty="0">
              <a:cs typeface="Arial" pitchFamily="34" charset="0"/>
            </a:endParaRPr>
          </a:p>
          <a:p>
            <a:r>
              <a:rPr lang="en-US" sz="2000" dirty="0">
                <a:cs typeface="Arial" pitchFamily="34" charset="0"/>
              </a:rPr>
              <a:t>Certifications Due				October 30</a:t>
            </a:r>
          </a:p>
          <a:p>
            <a:endParaRPr lang="en-US" sz="2000" dirty="0">
              <a:cs typeface="Arial" pitchFamily="34" charset="0"/>
            </a:endParaRPr>
          </a:p>
          <a:p>
            <a:r>
              <a:rPr lang="en-US" sz="2000" dirty="0">
                <a:cs typeface="Arial" pitchFamily="34" charset="0"/>
              </a:rPr>
              <a:t>F&amp;A Proposal Due	              		December 31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9200" y="1447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Space Survey Tool Kit</a:t>
            </a:r>
          </a:p>
          <a:p>
            <a:pPr algn="ctr"/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90421" y="3979277"/>
            <a:ext cx="24003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3162299" y="3086100"/>
            <a:ext cx="1219203" cy="380999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86000" y="3352800"/>
            <a:ext cx="990600" cy="6858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019299" y="4512677"/>
            <a:ext cx="685800" cy="554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48200" y="5105400"/>
            <a:ext cx="1143000" cy="76571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953000" y="3276600"/>
            <a:ext cx="990600" cy="6858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5"/>
          <p:cNvSpPr txBox="1"/>
          <p:nvPr/>
        </p:nvSpPr>
        <p:spPr>
          <a:xfrm>
            <a:off x="319088" y="4343399"/>
            <a:ext cx="1800224" cy="4095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Personal</a:t>
            </a:r>
            <a:r>
              <a:rPr lang="en-US" sz="1100" baseline="0" dirty="0"/>
              <a:t>  Knowledge</a:t>
            </a:r>
            <a:endParaRPr lang="en-US" sz="1100" dirty="0"/>
          </a:p>
        </p:txBody>
      </p:sp>
      <p:sp>
        <p:nvSpPr>
          <p:cNvPr id="23" name="TextBox 16"/>
          <p:cNvSpPr txBox="1"/>
          <p:nvPr/>
        </p:nvSpPr>
        <p:spPr>
          <a:xfrm>
            <a:off x="2819400" y="2209800"/>
            <a:ext cx="1562100" cy="3524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Access</a:t>
            </a:r>
            <a:r>
              <a:rPr lang="en-US" sz="1100" baseline="0" dirty="0"/>
              <a:t> to</a:t>
            </a:r>
          </a:p>
          <a:p>
            <a:pPr algn="ctr"/>
            <a:r>
              <a:rPr lang="en-US" sz="1100" baseline="0" dirty="0"/>
              <a:t> Floor Plans</a:t>
            </a:r>
            <a:endParaRPr lang="en-US" sz="1100" dirty="0"/>
          </a:p>
        </p:txBody>
      </p:sp>
      <p:sp>
        <p:nvSpPr>
          <p:cNvPr id="24" name="TextBox 17"/>
          <p:cNvSpPr txBox="1"/>
          <p:nvPr/>
        </p:nvSpPr>
        <p:spPr>
          <a:xfrm>
            <a:off x="1133473" y="3020673"/>
            <a:ext cx="1571626" cy="5905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Training with </a:t>
            </a:r>
            <a:r>
              <a:rPr lang="en-US" sz="1100" baseline="0" dirty="0"/>
              <a:t>INSITE</a:t>
            </a:r>
            <a:endParaRPr lang="en-US" sz="1100" dirty="0"/>
          </a:p>
        </p:txBody>
      </p:sp>
      <p:sp>
        <p:nvSpPr>
          <p:cNvPr id="25" name="TextBox 18"/>
          <p:cNvSpPr txBox="1"/>
          <p:nvPr/>
        </p:nvSpPr>
        <p:spPr>
          <a:xfrm>
            <a:off x="2409177" y="5871115"/>
            <a:ext cx="1333500" cy="4095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Employee List</a:t>
            </a:r>
            <a:endParaRPr lang="en-US" sz="1100" dirty="0"/>
          </a:p>
        </p:txBody>
      </p:sp>
      <p:sp>
        <p:nvSpPr>
          <p:cNvPr id="26" name="TextBox 19"/>
          <p:cNvSpPr txBox="1"/>
          <p:nvPr/>
        </p:nvSpPr>
        <p:spPr>
          <a:xfrm>
            <a:off x="5791200" y="2743200"/>
            <a:ext cx="1333500" cy="4095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Functional Definitions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24200" y="43434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FY20 Space Survey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5334000" y="4419600"/>
            <a:ext cx="1219200" cy="762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9"/>
          <p:cNvSpPr txBox="1"/>
          <p:nvPr/>
        </p:nvSpPr>
        <p:spPr>
          <a:xfrm>
            <a:off x="6553200" y="4343400"/>
            <a:ext cx="1333500" cy="4095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Grants List - Excel</a:t>
            </a:r>
          </a:p>
          <a:p>
            <a:endParaRPr lang="en-US" sz="1100" dirty="0"/>
          </a:p>
        </p:txBody>
      </p:sp>
      <p:sp>
        <p:nvSpPr>
          <p:cNvPr id="49" name="Oval 48"/>
          <p:cNvSpPr/>
          <p:nvPr/>
        </p:nvSpPr>
        <p:spPr>
          <a:xfrm>
            <a:off x="914400" y="2886075"/>
            <a:ext cx="1905000" cy="5334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15"/>
          <p:cNvSpPr txBox="1"/>
          <p:nvPr/>
        </p:nvSpPr>
        <p:spPr>
          <a:xfrm>
            <a:off x="5369510" y="6019800"/>
            <a:ext cx="1800224" cy="4095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</a:rPr>
              <a:t>Financial</a:t>
            </a:r>
            <a:r>
              <a:rPr lang="en-US" sz="1100" baseline="0" dirty="0">
                <a:solidFill>
                  <a:schemeClr val="tx2"/>
                </a:solidFill>
              </a:rPr>
              <a:t>  Managers</a:t>
            </a:r>
            <a:endParaRPr lang="en-US" sz="1100" dirty="0">
              <a:solidFill>
                <a:schemeClr val="tx2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981974" y="5181600"/>
            <a:ext cx="599426" cy="57335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2" y="909221"/>
            <a:ext cx="88391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Review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183" y="1447800"/>
            <a:ext cx="891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Room Demographics  -  </a:t>
            </a:r>
            <a:r>
              <a:rPr lang="en-US" sz="2000" dirty="0"/>
              <a:t>room number, square footage</a:t>
            </a:r>
            <a:endParaRPr lang="en-US" dirty="0"/>
          </a:p>
          <a:p>
            <a:pPr marL="342900" indent="-342900"/>
            <a:endParaRPr lang="en-US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Use Code   </a:t>
            </a:r>
            <a:r>
              <a:rPr lang="en-US" sz="2000" dirty="0"/>
              <a:t>-  room use should be confirmed or modified as appropriate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Station Count – </a:t>
            </a:r>
            <a:r>
              <a:rPr lang="en-US" sz="2000" dirty="0"/>
              <a:t>Number of workstations in labs and offices, or </a:t>
            </a:r>
          </a:p>
          <a:p>
            <a:r>
              <a:rPr lang="en-US" sz="2000" dirty="0"/>
              <a:t>      number of seats in classrooms, conference rooms and meeting rooms        </a:t>
            </a:r>
          </a:p>
          <a:p>
            <a:r>
              <a:rPr lang="en-US" sz="2000" dirty="0"/>
              <a:t>      appropriate number of occupant that can occupy a space</a:t>
            </a:r>
            <a:endParaRPr lang="en-US" sz="2000" b="1" dirty="0"/>
          </a:p>
          <a:p>
            <a:pPr marL="342900" indent="-342900"/>
            <a:endParaRPr lang="en-US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Occupants</a:t>
            </a:r>
            <a:r>
              <a:rPr lang="en-US" sz="2000" dirty="0"/>
              <a:t>   -  employee names required for all faculty, professional staff, and Post-Doc offices</a:t>
            </a:r>
          </a:p>
          <a:p>
            <a:pPr marL="342900" indent="-342900"/>
            <a:endParaRPr lang="en-US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Principal Investigator   </a:t>
            </a:r>
            <a:r>
              <a:rPr lang="en-US" sz="2000" dirty="0"/>
              <a:t>-  PD/PI employee name required for all lab, lab service, and grad offices</a:t>
            </a:r>
          </a:p>
          <a:p>
            <a:pPr marL="342900" indent="-342900"/>
            <a:endParaRPr lang="en-US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Function </a:t>
            </a:r>
            <a:r>
              <a:rPr lang="en-US" sz="2000" dirty="0"/>
              <a:t>  -  required for all labs and lab service areas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Grant</a:t>
            </a:r>
            <a:r>
              <a:rPr lang="en-US" sz="2000" dirty="0"/>
              <a:t> – required for all labs, lab services, and similar space with any space functionalized as Organized </a:t>
            </a:r>
            <a:r>
              <a:rPr lang="en-US" sz="2000" dirty="0">
                <a:solidFill>
                  <a:schemeClr val="tx2"/>
                </a:solidFill>
              </a:rPr>
              <a:t>Research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1143000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Georgia" pitchFamily="18" charset="0"/>
                <a:ea typeface="+mj-ea"/>
                <a:cs typeface="Arial" pitchFamily="34" charset="0"/>
              </a:rPr>
              <a:t>           </a:t>
            </a:r>
            <a:r>
              <a:rPr lang="en-US" sz="4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Functional Definitions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8610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OR -    Organized Research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IDR -    Instruction &amp; Departmental Research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OSA -   Other Sponsored Activities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OIA -    Other Institutional Activities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OTH -   All Other (Vacant)</a:t>
            </a:r>
          </a:p>
          <a:p>
            <a:pPr marL="342900" indent="-342900"/>
            <a:endParaRPr lang="en-US" sz="3200" dirty="0"/>
          </a:p>
          <a:p>
            <a:pPr marL="342900" indent="-342900"/>
            <a:r>
              <a:rPr lang="en-US" sz="2000" dirty="0"/>
              <a:t>     Primary GIT Functions</a:t>
            </a:r>
          </a:p>
        </p:txBody>
      </p:sp>
    </p:spTree>
    <p:extLst>
      <p:ext uri="{BB962C8B-B14F-4D97-AF65-F5344CB8AC3E}">
        <p14:creationId xmlns:p14="http://schemas.microsoft.com/office/powerpoint/2010/main" val="36049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GrayBarDesign4">
  <a:themeElements>
    <a:clrScheme name="GrayBarDesig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ayBarDesign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ayBarDesig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BarDesig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BarDesig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BarDesig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BarDesig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BarDesig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BarDesig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BarDesig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BarDesig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BarDesig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BarDesig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BarDesig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24780</TotalTime>
  <Words>3089</Words>
  <Application>Microsoft Office PowerPoint</Application>
  <PresentationFormat>On-screen Show (4:3)</PresentationFormat>
  <Paragraphs>490</Paragraphs>
  <Slides>48</Slides>
  <Notes>27</Notes>
  <HiddenSlides>16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ＭＳ Ｐゴシック</vt:lpstr>
      <vt:lpstr>Arial</vt:lpstr>
      <vt:lpstr>Calibri</vt:lpstr>
      <vt:lpstr>Georgia</vt:lpstr>
      <vt:lpstr>LilyUPC</vt:lpstr>
      <vt:lpstr>Tahoma</vt:lpstr>
      <vt:lpstr>Verdana</vt:lpstr>
      <vt:lpstr>10_GrayBarDesign4</vt:lpstr>
      <vt:lpstr>7_Custom Design</vt:lpstr>
      <vt:lpstr>PowerPoint Presentation</vt:lpstr>
      <vt:lpstr>Housekeeping</vt:lpstr>
      <vt:lpstr>Safe Harbor</vt:lpstr>
      <vt:lpstr>What is the Space Survey?</vt:lpstr>
      <vt:lpstr>Why a Space Survey?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List</vt:lpstr>
      <vt:lpstr>Individual Room Display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List After updating spaces</vt:lpstr>
      <vt:lpstr>Survey List Submitting Multiple Spaces</vt:lpstr>
      <vt:lpstr>Survey List After Submitting Multiple Spaces</vt:lpstr>
      <vt:lpstr>Survey List Goal – All Rooms Submitted</vt:lpstr>
      <vt:lpstr>Why is this data important?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Institute of Technology</dc:title>
  <dc:creator>jc402</dc:creator>
  <cp:lastModifiedBy>Phillips, Christina C</cp:lastModifiedBy>
  <cp:revision>540</cp:revision>
  <cp:lastPrinted>2020-04-20T02:20:49Z</cp:lastPrinted>
  <dcterms:created xsi:type="dcterms:W3CDTF">2010-03-12T20:53:25Z</dcterms:created>
  <dcterms:modified xsi:type="dcterms:W3CDTF">2020-04-22T10:14:34Z</dcterms:modified>
</cp:coreProperties>
</file>